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4"/>
    <p:sldMasterId id="2147483811" r:id="rId5"/>
  </p:sldMasterIdLst>
  <p:notesMasterIdLst>
    <p:notesMasterId r:id="rId85"/>
  </p:notesMasterIdLst>
  <p:handoutMasterIdLst>
    <p:handoutMasterId r:id="rId86"/>
  </p:handoutMasterIdLst>
  <p:sldIdLst>
    <p:sldId id="265" r:id="rId6"/>
    <p:sldId id="1042" r:id="rId7"/>
    <p:sldId id="1160" r:id="rId8"/>
    <p:sldId id="1097" r:id="rId9"/>
    <p:sldId id="1098" r:id="rId10"/>
    <p:sldId id="1099" r:id="rId11"/>
    <p:sldId id="1122" r:id="rId12"/>
    <p:sldId id="1088" r:id="rId13"/>
    <p:sldId id="1076" r:id="rId14"/>
    <p:sldId id="1102" r:id="rId15"/>
    <p:sldId id="1078" r:id="rId16"/>
    <p:sldId id="1103" r:id="rId17"/>
    <p:sldId id="1105" r:id="rId18"/>
    <p:sldId id="1121" r:id="rId19"/>
    <p:sldId id="1100" r:id="rId20"/>
    <p:sldId id="1176" r:id="rId21"/>
    <p:sldId id="1125" r:id="rId22"/>
    <p:sldId id="1126" r:id="rId23"/>
    <p:sldId id="1127" r:id="rId24"/>
    <p:sldId id="1123" r:id="rId25"/>
    <p:sldId id="1128" r:id="rId26"/>
    <p:sldId id="1129" r:id="rId27"/>
    <p:sldId id="1130" r:id="rId28"/>
    <p:sldId id="1131" r:id="rId29"/>
    <p:sldId id="1132" r:id="rId30"/>
    <p:sldId id="1133" r:id="rId31"/>
    <p:sldId id="1134" r:id="rId32"/>
    <p:sldId id="1135" r:id="rId33"/>
    <p:sldId id="1136" r:id="rId34"/>
    <p:sldId id="1137" r:id="rId35"/>
    <p:sldId id="1138" r:id="rId36"/>
    <p:sldId id="1139" r:id="rId37"/>
    <p:sldId id="1140" r:id="rId38"/>
    <p:sldId id="1141" r:id="rId39"/>
    <p:sldId id="1142" r:id="rId40"/>
    <p:sldId id="1143" r:id="rId41"/>
    <p:sldId id="1144" r:id="rId42"/>
    <p:sldId id="1145" r:id="rId43"/>
    <p:sldId id="1146" r:id="rId44"/>
    <p:sldId id="1147" r:id="rId45"/>
    <p:sldId id="1148" r:id="rId46"/>
    <p:sldId id="1149" r:id="rId47"/>
    <p:sldId id="1150" r:id="rId48"/>
    <p:sldId id="1151" r:id="rId49"/>
    <p:sldId id="1152" r:id="rId50"/>
    <p:sldId id="1153" r:id="rId51"/>
    <p:sldId id="1154" r:id="rId52"/>
    <p:sldId id="1155" r:id="rId53"/>
    <p:sldId id="1156" r:id="rId54"/>
    <p:sldId id="1157" r:id="rId55"/>
    <p:sldId id="1158" r:id="rId56"/>
    <p:sldId id="1177" r:id="rId57"/>
    <p:sldId id="260" r:id="rId58"/>
    <p:sldId id="1124" r:id="rId59"/>
    <p:sldId id="1166" r:id="rId60"/>
    <p:sldId id="1101" r:id="rId61"/>
    <p:sldId id="1108" r:id="rId62"/>
    <p:sldId id="1167" r:id="rId63"/>
    <p:sldId id="259" r:id="rId64"/>
    <p:sldId id="1168" r:id="rId65"/>
    <p:sldId id="1104" r:id="rId66"/>
    <p:sldId id="1169" r:id="rId67"/>
    <p:sldId id="1106" r:id="rId68"/>
    <p:sldId id="1170" r:id="rId69"/>
    <p:sldId id="1171" r:id="rId70"/>
    <p:sldId id="1172" r:id="rId71"/>
    <p:sldId id="1173" r:id="rId72"/>
    <p:sldId id="1117" r:id="rId73"/>
    <p:sldId id="1174" r:id="rId74"/>
    <p:sldId id="1118" r:id="rId75"/>
    <p:sldId id="1175" r:id="rId76"/>
    <p:sldId id="1094" r:id="rId77"/>
    <p:sldId id="1161" r:id="rId78"/>
    <p:sldId id="1120" r:id="rId79"/>
    <p:sldId id="1116" r:id="rId80"/>
    <p:sldId id="1115" r:id="rId81"/>
    <p:sldId id="1114" r:id="rId82"/>
    <p:sldId id="1165" r:id="rId83"/>
    <p:sldId id="1060" r:id="rId84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521415D9-36F7-43E2-AB2F-B90AF26B5E84}">
      <p14:sectionLst xmlns:p14="http://schemas.microsoft.com/office/powerpoint/2010/main">
        <p14:section name="Part 1" id="{BA7DFC3B-967C-8A47-A999-E6A9B6DA7CF2}">
          <p14:sldIdLst>
            <p14:sldId id="265"/>
            <p14:sldId id="1042"/>
            <p14:sldId id="1160"/>
            <p14:sldId id="1097"/>
            <p14:sldId id="1098"/>
            <p14:sldId id="1099"/>
            <p14:sldId id="1122"/>
            <p14:sldId id="1088"/>
            <p14:sldId id="1076"/>
            <p14:sldId id="1102"/>
            <p14:sldId id="1078"/>
            <p14:sldId id="1103"/>
            <p14:sldId id="1105"/>
            <p14:sldId id="1121"/>
            <p14:sldId id="1100"/>
            <p14:sldId id="1176"/>
            <p14:sldId id="1125"/>
            <p14:sldId id="1126"/>
            <p14:sldId id="1127"/>
            <p14:sldId id="1123"/>
            <p14:sldId id="1128"/>
            <p14:sldId id="1129"/>
            <p14:sldId id="1130"/>
            <p14:sldId id="1131"/>
            <p14:sldId id="1132"/>
            <p14:sldId id="1133"/>
            <p14:sldId id="1134"/>
            <p14:sldId id="1135"/>
            <p14:sldId id="1136"/>
            <p14:sldId id="1137"/>
            <p14:sldId id="1138"/>
            <p14:sldId id="1139"/>
            <p14:sldId id="1140"/>
            <p14:sldId id="1141"/>
            <p14:sldId id="1142"/>
            <p14:sldId id="1143"/>
            <p14:sldId id="1144"/>
            <p14:sldId id="1145"/>
            <p14:sldId id="1146"/>
            <p14:sldId id="1147"/>
            <p14:sldId id="1148"/>
            <p14:sldId id="1149"/>
            <p14:sldId id="1150"/>
            <p14:sldId id="1151"/>
            <p14:sldId id="1152"/>
            <p14:sldId id="1153"/>
            <p14:sldId id="1154"/>
            <p14:sldId id="1155"/>
            <p14:sldId id="1156"/>
            <p14:sldId id="1157"/>
            <p14:sldId id="1158"/>
            <p14:sldId id="1177"/>
            <p14:sldId id="260"/>
            <p14:sldId id="1124"/>
            <p14:sldId id="1166"/>
            <p14:sldId id="1101"/>
            <p14:sldId id="1108"/>
            <p14:sldId id="1167"/>
            <p14:sldId id="259"/>
            <p14:sldId id="1168"/>
            <p14:sldId id="1104"/>
            <p14:sldId id="1169"/>
            <p14:sldId id="1106"/>
            <p14:sldId id="1170"/>
            <p14:sldId id="1171"/>
            <p14:sldId id="1172"/>
            <p14:sldId id="1173"/>
            <p14:sldId id="1117"/>
            <p14:sldId id="1174"/>
            <p14:sldId id="1118"/>
            <p14:sldId id="1175"/>
            <p14:sldId id="1094"/>
            <p14:sldId id="1161"/>
            <p14:sldId id="1120"/>
            <p14:sldId id="1116"/>
            <p14:sldId id="1115"/>
            <p14:sldId id="1114"/>
            <p14:sldId id="1165"/>
            <p14:sldId id="10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007" autoAdjust="0"/>
  </p:normalViewPr>
  <p:slideViewPr>
    <p:cSldViewPr snapToGrid="0" snapToObjects="1">
      <p:cViewPr varScale="1">
        <p:scale>
          <a:sx n="214" d="100"/>
          <a:sy n="214" d="100"/>
        </p:scale>
        <p:origin x="280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tableStyles" Target="tableStyles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3CD410-5E2E-4080-A893-907D31D22CB3}" type="doc">
      <dgm:prSet loTypeId="urn:microsoft.com/office/officeart/2017/3/layout/HorizontalLabelsTimeline" loCatId="other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23FB80-F2BD-4DDE-80B1-76F84FE09A02}">
      <dgm:prSet phldrT="[Text]" custT="1"/>
      <dgm:spPr>
        <a:xfrm>
          <a:off x="165996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WhisperGate</a:t>
          </a:r>
        </a:p>
      </dgm:t>
    </dgm:pt>
    <dgm:pt modelId="{9B1CA3FF-D252-4AF5-8F50-CFC93ACA9175}" type="parTrans" cxnId="{5BF3B7B1-A779-4E2D-8625-77DE0CA38FEE}">
      <dgm:prSet/>
      <dgm:spPr/>
      <dgm:t>
        <a:bodyPr/>
        <a:lstStyle/>
        <a:p>
          <a:endParaRPr lang="en-US"/>
        </a:p>
      </dgm:t>
    </dgm:pt>
    <dgm:pt modelId="{EBE862E1-9761-4AA7-AA00-BD79FA3B27DD}" type="sibTrans" cxnId="{5BF3B7B1-A779-4E2D-8625-77DE0CA38FEE}">
      <dgm:prSet/>
      <dgm:spPr/>
      <dgm:t>
        <a:bodyPr/>
        <a:lstStyle/>
        <a:p>
          <a:endParaRPr lang="en-US"/>
        </a:p>
      </dgm:t>
    </dgm:pt>
    <dgm:pt modelId="{245E128E-7700-4C91-9411-CDD1DCA94D67}">
      <dgm:prSet phldrT="[Text]" custT="1"/>
      <dgm:spPr>
        <a:xfrm>
          <a:off x="165996" y="360600"/>
          <a:ext cx="2434621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The first novel wiper of the year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Two-stage pseudo-ransomware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DEV-0586 (Russia)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(JAN13) Also UNC1151 (Belarus) </a:t>
          </a:r>
        </a:p>
      </dgm:t>
    </dgm:pt>
    <dgm:pt modelId="{B4D95EBA-0423-4AFA-B379-E030341B1F23}" type="parTrans" cxnId="{68D35F9D-DABF-4E5A-94D4-F988D8E84907}">
      <dgm:prSet/>
      <dgm:spPr/>
      <dgm:t>
        <a:bodyPr/>
        <a:lstStyle/>
        <a:p>
          <a:endParaRPr lang="en-US"/>
        </a:p>
      </dgm:t>
    </dgm:pt>
    <dgm:pt modelId="{4963BA97-D4C5-477B-9B0D-68DB38F61579}" type="sibTrans" cxnId="{68D35F9D-DABF-4E5A-94D4-F988D8E84907}">
      <dgm:prSet/>
      <dgm:spPr/>
      <dgm:t>
        <a:bodyPr/>
        <a:lstStyle/>
        <a:p>
          <a:endParaRPr lang="en-US"/>
        </a:p>
      </dgm:t>
    </dgm:pt>
    <dgm:pt modelId="{2DC4903D-31E8-4ED6-875F-63877788B702}">
      <dgm:prSet phldrT="[Text]" custT="1"/>
      <dgm:spPr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91440" tIns="91440" rIns="91440" bIns="9144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DesertBlade</a:t>
          </a:r>
        </a:p>
      </dgm:t>
    </dgm:pt>
    <dgm:pt modelId="{A18F8C20-9A13-44DB-9E45-C2DE49ACE5D9}" type="parTrans" cxnId="{A319CB69-6926-431D-A805-EACBFA83FA66}">
      <dgm:prSet/>
      <dgm:spPr/>
      <dgm:t>
        <a:bodyPr/>
        <a:lstStyle/>
        <a:p>
          <a:endParaRPr lang="en-US"/>
        </a:p>
      </dgm:t>
    </dgm:pt>
    <dgm:pt modelId="{EBFDEA83-93E5-4D72-A672-078838B258F5}" type="sibTrans" cxnId="{A319CB69-6926-431D-A805-EACBFA83FA66}">
      <dgm:prSet/>
      <dgm:spPr/>
      <dgm:t>
        <a:bodyPr/>
        <a:lstStyle/>
        <a:p>
          <a:endParaRPr lang="en-US"/>
        </a:p>
      </dgm:t>
    </dgm:pt>
    <dgm:pt modelId="{A9FB790A-3E33-4887-962E-7206A01AD84F}">
      <dgm:prSet phldrT="[Text]" custT="1"/>
      <dgm:spPr>
        <a:xfrm>
          <a:off x="7082535" y="3128391"/>
          <a:ext cx="2434621" cy="993519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Used in combination with missiles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media company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unknown Russian threat actors</a:t>
          </a:r>
        </a:p>
      </dgm:t>
    </dgm:pt>
    <dgm:pt modelId="{2E34BE83-4A83-4B5F-8976-D4AC57FE5007}" type="parTrans" cxnId="{607143D0-C26B-448B-8E8C-A8A46198F0C6}">
      <dgm:prSet/>
      <dgm:spPr/>
      <dgm:t>
        <a:bodyPr/>
        <a:lstStyle/>
        <a:p>
          <a:endParaRPr lang="en-US"/>
        </a:p>
      </dgm:t>
    </dgm:pt>
    <dgm:pt modelId="{A18338C2-0675-4B1C-898F-3D939F41C34C}" type="sibTrans" cxnId="{607143D0-C26B-448B-8E8C-A8A46198F0C6}">
      <dgm:prSet/>
      <dgm:spPr/>
      <dgm:t>
        <a:bodyPr/>
        <a:lstStyle/>
        <a:p>
          <a:endParaRPr lang="en-US"/>
        </a:p>
      </dgm:t>
    </dgm:pt>
    <dgm:pt modelId="{8A93A940-284B-49B0-9D89-5FA2B3B3C7E5}">
      <dgm:prSet phldrT="[Text]" custT="1"/>
      <dgm:spPr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91440" tIns="91440" rIns="91440" bIns="9144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CaddyWiper</a:t>
          </a:r>
        </a:p>
      </dgm:t>
    </dgm:pt>
    <dgm:pt modelId="{CD96219D-3688-4138-ACC9-901ED9FEACCC}" type="parTrans" cxnId="{982D7B44-1518-4DD0-82D4-8A3901DD95E9}">
      <dgm:prSet/>
      <dgm:spPr/>
      <dgm:t>
        <a:bodyPr/>
        <a:lstStyle/>
        <a:p>
          <a:endParaRPr lang="en-US"/>
        </a:p>
      </dgm:t>
    </dgm:pt>
    <dgm:pt modelId="{E0447E4A-3C15-4884-AEBE-804149EBD331}" type="sibTrans" cxnId="{982D7B44-1518-4DD0-82D4-8A3901DD95E9}">
      <dgm:prSet/>
      <dgm:spPr/>
      <dgm:t>
        <a:bodyPr/>
        <a:lstStyle/>
        <a:p>
          <a:endParaRPr lang="en-US"/>
        </a:p>
      </dgm:t>
    </dgm:pt>
    <dgm:pt modelId="{6BA5F3BE-D53A-42E0-A7FE-674B99BD07E6}">
      <dgm:prSet phldrT="[Text]" custT="1"/>
      <dgm:spPr>
        <a:xfrm>
          <a:off x="8465843" y="411989"/>
          <a:ext cx="2434621" cy="993519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Successfully used in multiple attacks (MAR14, APR1, APR8)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Attacks Windows and Linux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gm:t>
    </dgm:pt>
    <dgm:pt modelId="{9484BBA1-86EE-4AA2-B94A-A26EED0EFB1E}" type="parTrans" cxnId="{6AEB3B94-8522-4F42-A6BC-BC55C5AED92F}">
      <dgm:prSet/>
      <dgm:spPr/>
      <dgm:t>
        <a:bodyPr/>
        <a:lstStyle/>
        <a:p>
          <a:endParaRPr lang="en-US"/>
        </a:p>
      </dgm:t>
    </dgm:pt>
    <dgm:pt modelId="{48C67DB7-8AA6-454C-83AE-A16B3B9F45FF}" type="sibTrans" cxnId="{6AEB3B94-8522-4F42-A6BC-BC55C5AED92F}">
      <dgm:prSet/>
      <dgm:spPr/>
      <dgm:t>
        <a:bodyPr/>
        <a:lstStyle/>
        <a:p>
          <a:endParaRPr lang="en-US"/>
        </a:p>
      </dgm:t>
    </dgm:pt>
    <dgm:pt modelId="{F01D5F9E-ABC5-4560-ACB4-E6CFBC60BFF2}">
      <dgm:prSet custT="1"/>
      <dgm:spPr>
        <a:xfrm>
          <a:off x="1549304" y="2584323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2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HermeticWiper </a:t>
          </a:r>
          <a:r>
            <a:rPr lang="en-US" sz="1200" b="1" dirty="0" err="1">
              <a:solidFill>
                <a:sysClr val="window" lastClr="FFFFFF"/>
              </a:solidFill>
              <a:latin typeface="+mn-lt"/>
              <a:ea typeface="+mn-ea"/>
              <a:cs typeface="+mn-cs"/>
            </a:rPr>
            <a:t>HermeticWizard</a:t>
          </a:r>
          <a:r>
            <a:rPr lang="en-US" sz="12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 HermeticRansom</a:t>
          </a:r>
        </a:p>
      </dgm:t>
    </dgm:pt>
    <dgm:pt modelId="{FEAC3315-4B36-4E3C-89B3-70A50C7F13CC}" type="parTrans" cxnId="{4B61AF65-3991-4A24-9475-D4AA0127738F}">
      <dgm:prSet/>
      <dgm:spPr/>
      <dgm:t>
        <a:bodyPr/>
        <a:lstStyle/>
        <a:p>
          <a:endParaRPr lang="en-US"/>
        </a:p>
      </dgm:t>
    </dgm:pt>
    <dgm:pt modelId="{36ABC0D0-B41E-401C-840C-2AFBE73989B4}" type="sibTrans" cxnId="{4B61AF65-3991-4A24-9475-D4AA0127738F}">
      <dgm:prSet/>
      <dgm:spPr/>
      <dgm:t>
        <a:bodyPr/>
        <a:lstStyle/>
        <a:p>
          <a:endParaRPr lang="en-US"/>
        </a:p>
      </dgm:t>
    </dgm:pt>
    <dgm:pt modelId="{454D56AF-0D14-43A4-A4AA-2274946C5116}">
      <dgm:prSet custT="1"/>
      <dgm:spPr>
        <a:xfrm>
          <a:off x="2932612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AcidRain</a:t>
          </a:r>
        </a:p>
      </dgm:t>
    </dgm:pt>
    <dgm:pt modelId="{340931FA-0A09-49B9-99A7-6650F93FDC08}" type="parTrans" cxnId="{5A3B2130-5035-4E61-92B1-343AA432C9DF}">
      <dgm:prSet/>
      <dgm:spPr/>
      <dgm:t>
        <a:bodyPr/>
        <a:lstStyle/>
        <a:p>
          <a:endParaRPr lang="en-US"/>
        </a:p>
      </dgm:t>
    </dgm:pt>
    <dgm:pt modelId="{511F28C0-50D9-4CBB-862C-2AD0ACC17105}" type="sibTrans" cxnId="{5A3B2130-5035-4E61-92B1-343AA432C9DF}">
      <dgm:prSet/>
      <dgm:spPr/>
      <dgm:t>
        <a:bodyPr/>
        <a:lstStyle/>
        <a:p>
          <a:endParaRPr lang="en-US"/>
        </a:p>
      </dgm:t>
    </dgm:pt>
    <dgm:pt modelId="{A7F4784E-75AE-4F03-B342-C71355D1ACCF}">
      <dgm:prSet custT="1"/>
      <dgm:spPr>
        <a:xfrm>
          <a:off x="4315920" y="2584323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IsaacWiper</a:t>
          </a:r>
        </a:p>
      </dgm:t>
    </dgm:pt>
    <dgm:pt modelId="{E8170CB0-7D27-4024-BF4D-F79F86202313}" type="parTrans" cxnId="{33DFDD33-182D-44AF-9877-B1DCECE3CC9D}">
      <dgm:prSet/>
      <dgm:spPr/>
      <dgm:t>
        <a:bodyPr/>
        <a:lstStyle/>
        <a:p>
          <a:endParaRPr lang="en-US"/>
        </a:p>
      </dgm:t>
    </dgm:pt>
    <dgm:pt modelId="{3078DB00-0C2A-4587-8661-74E5E36CBCA7}" type="sibTrans" cxnId="{33DFDD33-182D-44AF-9877-B1DCECE3CC9D}">
      <dgm:prSet/>
      <dgm:spPr/>
      <dgm:t>
        <a:bodyPr/>
        <a:lstStyle/>
        <a:p>
          <a:endParaRPr lang="en-US"/>
        </a:p>
      </dgm:t>
    </dgm:pt>
    <dgm:pt modelId="{A59C9EB4-4836-41EA-88FC-E68E29755DEF}">
      <dgm:prSet custT="1"/>
      <dgm:spPr>
        <a:xfrm>
          <a:off x="5699227" y="1405509"/>
          <a:ext cx="2434621" cy="544068"/>
        </a:xfrm>
        <a:prstGeom prst="rect">
          <a:avLst/>
        </a:prstGeom>
        <a:solidFill>
          <a:sysClr val="windowText" lastClr="00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4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Official Start of Conflict</a:t>
          </a:r>
        </a:p>
      </dgm:t>
    </dgm:pt>
    <dgm:pt modelId="{C486CA18-5D6B-49AD-B92C-52313E993EC5}" type="parTrans" cxnId="{C2A8B52A-540B-46B5-A43B-27FAF06A13EF}">
      <dgm:prSet/>
      <dgm:spPr/>
      <dgm:t>
        <a:bodyPr/>
        <a:lstStyle/>
        <a:p>
          <a:endParaRPr lang="en-US"/>
        </a:p>
      </dgm:t>
    </dgm:pt>
    <dgm:pt modelId="{62C75627-0A71-4E35-B62B-749D8AB3C189}" type="sibTrans" cxnId="{C2A8B52A-540B-46B5-A43B-27FAF06A13EF}">
      <dgm:prSet/>
      <dgm:spPr/>
      <dgm:t>
        <a:bodyPr/>
        <a:lstStyle/>
        <a:p>
          <a:endParaRPr lang="en-US"/>
        </a:p>
      </dgm:t>
    </dgm:pt>
    <dgm:pt modelId="{3280BE73-5C4D-4941-9102-E5930904556F}">
      <dgm:prSet custT="1"/>
      <dgm:spPr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85725" tIns="85725" rIns="85725" bIns="85725" numCol="1" spcCol="1270" anchor="ctr" anchorCtr="0"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the day before conflict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Viasat, disrupting comms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UA, FR, DE, HU, GR, IT, PL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Russian Government</a:t>
          </a:r>
        </a:p>
      </dgm:t>
    </dgm:pt>
    <dgm:pt modelId="{596FE3BE-79D4-47E4-8416-EDF8385B1DE9}" type="parTrans" cxnId="{B9B38C7F-D679-4A39-B742-6501D3961044}">
      <dgm:prSet/>
      <dgm:spPr/>
      <dgm:t>
        <a:bodyPr/>
        <a:lstStyle/>
        <a:p>
          <a:endParaRPr lang="en-US"/>
        </a:p>
      </dgm:t>
    </dgm:pt>
    <dgm:pt modelId="{8E22D1FB-CF90-47F0-B06E-C66C75D54226}" type="sibTrans" cxnId="{B9B38C7F-D679-4A39-B742-6501D3961044}">
      <dgm:prSet/>
      <dgm:spPr/>
      <dgm:t>
        <a:bodyPr/>
        <a:lstStyle/>
        <a:p>
          <a:endParaRPr lang="en-US"/>
        </a:p>
      </dgm:t>
    </dgm:pt>
    <dgm:pt modelId="{47BE8E0B-496B-44FC-825E-C2A10D821DC9}">
      <dgm:prSet custT="1"/>
      <dgm:spPr>
        <a:xfrm>
          <a:off x="1549304" y="3128391"/>
          <a:ext cx="2434621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First wiper preceding conflict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Signed certificate “Hermetica”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HermeticRansom == PartyTicket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HermeticRansom used as decoy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gm:t>
    </dgm:pt>
    <dgm:pt modelId="{26C37286-A207-4C3A-8F03-B64C4EB72DB8}" type="parTrans" cxnId="{47F4D29A-7D65-4C2F-8677-61780F0F1118}">
      <dgm:prSet/>
      <dgm:spPr/>
      <dgm:t>
        <a:bodyPr/>
        <a:lstStyle/>
        <a:p>
          <a:endParaRPr lang="en-US"/>
        </a:p>
      </dgm:t>
    </dgm:pt>
    <dgm:pt modelId="{258C30B8-1EDE-458F-9BAB-BD0E5C8E1BF9}" type="sibTrans" cxnId="{47F4D29A-7D65-4C2F-8677-61780F0F1118}">
      <dgm:prSet/>
      <dgm:spPr/>
      <dgm:t>
        <a:bodyPr/>
        <a:lstStyle/>
        <a:p>
          <a:endParaRPr lang="en-US"/>
        </a:p>
      </dgm:t>
    </dgm:pt>
    <dgm:pt modelId="{1827863D-2FA1-48D1-81C4-0E7D31ADB47E}">
      <dgm:prSet custT="1"/>
      <dgm:spPr>
        <a:xfrm>
          <a:off x="4315920" y="3128391"/>
          <a:ext cx="2434621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alongside HW and AR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Shares no code similarity to either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Compilation as early as Oct2021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gm:t>
    </dgm:pt>
    <dgm:pt modelId="{B426C98F-7250-4E9E-84CB-E9FC83F8CB06}" type="parTrans" cxnId="{7749B4AD-5089-49E7-8F6B-1B2382C9B50E}">
      <dgm:prSet/>
      <dgm:spPr/>
      <dgm:t>
        <a:bodyPr/>
        <a:lstStyle/>
        <a:p>
          <a:endParaRPr lang="en-US"/>
        </a:p>
      </dgm:t>
    </dgm:pt>
    <dgm:pt modelId="{D0D7EB30-49F6-43D6-AF40-1B9302B3ADF0}" type="sibTrans" cxnId="{7749B4AD-5089-49E7-8F6B-1B2382C9B50E}">
      <dgm:prSet/>
      <dgm:spPr/>
      <dgm:t>
        <a:bodyPr/>
        <a:lstStyle/>
        <a:p>
          <a:endParaRPr lang="en-US"/>
        </a:p>
      </dgm:t>
    </dgm:pt>
    <dgm:pt modelId="{CF564C6C-7771-4FD5-B851-B5B84730268F}">
      <dgm:prSet custT="1"/>
      <dgm:spPr>
        <a:xfrm>
          <a:off x="5699227" y="377730"/>
          <a:ext cx="2434621" cy="102777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On the morning of February 24</a:t>
          </a:r>
          <a:r>
            <a:rPr lang="en-US" sz="900" i="1" kern="1200" baseline="30000" dirty="0">
              <a:solidFill>
                <a:srgbClr val="454D55"/>
              </a:solidFill>
              <a:latin typeface="+mn-lt"/>
              <a:ea typeface="+mn-ea"/>
              <a:cs typeface="+mn-cs"/>
            </a:rPr>
            <a:t>th</a:t>
          </a: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, Putin announced a “special military operation” in Ukraine, marking the official beginning of the conflict.</a:t>
          </a:r>
        </a:p>
      </dgm:t>
    </dgm:pt>
    <dgm:pt modelId="{024A7FBC-BB10-4242-BAF3-82678A4C13DA}" type="sibTrans" cxnId="{5F80C7E1-A7BD-418E-A665-3DAF3DEDF5A4}">
      <dgm:prSet/>
      <dgm:spPr/>
      <dgm:t>
        <a:bodyPr/>
        <a:lstStyle/>
        <a:p>
          <a:endParaRPr lang="en-US"/>
        </a:p>
      </dgm:t>
    </dgm:pt>
    <dgm:pt modelId="{5A57A755-D716-4DC9-9A51-20693042AFC8}" type="parTrans" cxnId="{5F80C7E1-A7BD-418E-A665-3DAF3DEDF5A4}">
      <dgm:prSet/>
      <dgm:spPr/>
      <dgm:t>
        <a:bodyPr/>
        <a:lstStyle/>
        <a:p>
          <a:endParaRPr lang="en-US"/>
        </a:p>
      </dgm:t>
    </dgm:pt>
    <dgm:pt modelId="{687CC7BD-79EF-4A0F-BDD3-809BFA49E6BE}" type="pres">
      <dgm:prSet presAssocID="{FF3CD410-5E2E-4080-A893-907D31D22CB3}" presName="root" presStyleCnt="0">
        <dgm:presLayoutVars>
          <dgm:chMax/>
          <dgm:chPref/>
          <dgm:animLvl val="lvl"/>
        </dgm:presLayoutVars>
      </dgm:prSet>
      <dgm:spPr/>
    </dgm:pt>
    <dgm:pt modelId="{6168B371-2815-4661-9209-F8A29814ADCC}" type="pres">
      <dgm:prSet presAssocID="{FF3CD410-5E2E-4080-A893-907D31D22CB3}" presName="divider" presStyleLbl="fgAcc1" presStyleIdx="0" presStyleCnt="1"/>
      <dgm:spPr>
        <a:xfrm>
          <a:off x="0" y="2266950"/>
          <a:ext cx="11066462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4C5F54B5-504F-4069-AF1D-9A370FBD268C}" type="pres">
      <dgm:prSet presAssocID="{FF3CD410-5E2E-4080-A893-907D31D22CB3}" presName="nodes" presStyleCnt="0">
        <dgm:presLayoutVars>
          <dgm:chMax/>
          <dgm:chPref/>
          <dgm:animLvl val="lvl"/>
        </dgm:presLayoutVars>
      </dgm:prSet>
      <dgm:spPr/>
    </dgm:pt>
    <dgm:pt modelId="{34539F78-7536-446A-B749-4315D26F2C4E}" type="pres">
      <dgm:prSet presAssocID="{D423FB80-F2BD-4DDE-80B1-76F84FE09A02}" presName="composite" presStyleCnt="0"/>
      <dgm:spPr/>
    </dgm:pt>
    <dgm:pt modelId="{64E37A6A-8F95-4F28-92FC-1FE8089D7DAF}" type="pres">
      <dgm:prSet presAssocID="{D423FB80-F2BD-4DDE-80B1-76F84FE09A02}" presName="L1TextContainer" presStyleLbl="alignNode1" presStyleIdx="0" presStyleCnt="7">
        <dgm:presLayoutVars>
          <dgm:chMax val="1"/>
          <dgm:chPref val="1"/>
          <dgm:bulletEnabled val="1"/>
        </dgm:presLayoutVars>
      </dgm:prSet>
      <dgm:spPr/>
    </dgm:pt>
    <dgm:pt modelId="{301B11E7-9AB9-40DA-A950-87C47281308D}" type="pres">
      <dgm:prSet presAssocID="{D423FB80-F2BD-4DDE-80B1-76F84FE09A02}" presName="L2TextContainerWrapper" presStyleCnt="0">
        <dgm:presLayoutVars>
          <dgm:bulletEnabled val="1"/>
        </dgm:presLayoutVars>
      </dgm:prSet>
      <dgm:spPr/>
    </dgm:pt>
    <dgm:pt modelId="{255B3FC7-BD87-4810-87ED-7952D0F23157}" type="pres">
      <dgm:prSet presAssocID="{D423FB80-F2BD-4DDE-80B1-76F84FE09A02}" presName="L2TextContainer" presStyleLbl="bgAccFollowNode1" presStyleIdx="0" presStyleCnt="7"/>
      <dgm:spPr/>
    </dgm:pt>
    <dgm:pt modelId="{4B545162-9690-412E-B970-54DA905B44AF}" type="pres">
      <dgm:prSet presAssocID="{D423FB80-F2BD-4DDE-80B1-76F84FE09A02}" presName="FlexibleEmptyPlaceHolder" presStyleCnt="0"/>
      <dgm:spPr/>
    </dgm:pt>
    <dgm:pt modelId="{DF478A7F-4668-4E0A-86F7-C1205CF5AA73}" type="pres">
      <dgm:prSet presAssocID="{D423FB80-F2BD-4DDE-80B1-76F84FE09A02}" presName="ConnectLine" presStyleLbl="sibTrans1D1" presStyleIdx="0" presStyleCnt="7"/>
      <dgm:spPr>
        <a:xfrm>
          <a:off x="1383307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6D7F9BE3-3008-4E5E-96F3-C71D72649902}" type="pres">
      <dgm:prSet presAssocID="{D423FB80-F2BD-4DDE-80B1-76F84FE09A02}" presName="ConnectorPoint" presStyleLbl="node1" presStyleIdx="0" presStyleCnt="7"/>
      <dgm:spPr>
        <a:xfrm rot="2700000">
          <a:off x="1348042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02633C3C-6589-41FB-998C-85A7548107A4}" type="pres">
      <dgm:prSet presAssocID="{D423FB80-F2BD-4DDE-80B1-76F84FE09A02}" presName="EmptyPlaceHolder" presStyleCnt="0"/>
      <dgm:spPr/>
    </dgm:pt>
    <dgm:pt modelId="{41467129-B2CC-4E38-A5B2-56D30FA28409}" type="pres">
      <dgm:prSet presAssocID="{EBE862E1-9761-4AA7-AA00-BD79FA3B27DD}" presName="spaceBetweenRectangles" presStyleCnt="0"/>
      <dgm:spPr/>
    </dgm:pt>
    <dgm:pt modelId="{C7F26193-F277-4FC2-96E8-E896E5EFC9BC}" type="pres">
      <dgm:prSet presAssocID="{F01D5F9E-ABC5-4560-ACB4-E6CFBC60BFF2}" presName="composite" presStyleCnt="0"/>
      <dgm:spPr/>
    </dgm:pt>
    <dgm:pt modelId="{5C68C37A-C349-49AE-97A1-63D110D2C7D1}" type="pres">
      <dgm:prSet presAssocID="{F01D5F9E-ABC5-4560-ACB4-E6CFBC60BFF2}" presName="L1TextContainer" presStyleLbl="alignNode1" presStyleIdx="1" presStyleCnt="7">
        <dgm:presLayoutVars>
          <dgm:chMax val="1"/>
          <dgm:chPref val="1"/>
          <dgm:bulletEnabled val="1"/>
        </dgm:presLayoutVars>
      </dgm:prSet>
      <dgm:spPr/>
    </dgm:pt>
    <dgm:pt modelId="{3E3F09C6-0C94-40B1-A308-6929444363D4}" type="pres">
      <dgm:prSet presAssocID="{F01D5F9E-ABC5-4560-ACB4-E6CFBC60BFF2}" presName="L2TextContainerWrapper" presStyleCnt="0">
        <dgm:presLayoutVars>
          <dgm:bulletEnabled val="1"/>
        </dgm:presLayoutVars>
      </dgm:prSet>
      <dgm:spPr/>
    </dgm:pt>
    <dgm:pt modelId="{A01D9671-7007-4F3F-98D6-A9730C5B45E4}" type="pres">
      <dgm:prSet presAssocID="{F01D5F9E-ABC5-4560-ACB4-E6CFBC60BFF2}" presName="L2TextContainer" presStyleLbl="bgAccFollowNode1" presStyleIdx="1" presStyleCnt="7"/>
      <dgm:spPr/>
    </dgm:pt>
    <dgm:pt modelId="{65C95A24-31B5-46D2-BCB4-07372ABDD6F2}" type="pres">
      <dgm:prSet presAssocID="{F01D5F9E-ABC5-4560-ACB4-E6CFBC60BFF2}" presName="FlexibleEmptyPlaceHolder" presStyleCnt="0"/>
      <dgm:spPr/>
    </dgm:pt>
    <dgm:pt modelId="{D4347EDB-4883-4C4B-A672-6266C9702B5A}" type="pres">
      <dgm:prSet presAssocID="{F01D5F9E-ABC5-4560-ACB4-E6CFBC60BFF2}" presName="ConnectLine" presStyleLbl="sibTrans1D1" presStyleIdx="1" presStyleCnt="7"/>
      <dgm:spPr>
        <a:xfrm>
          <a:off x="2766615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D10813CD-B7B7-4CC7-9B2D-B5AE3D30A4DA}" type="pres">
      <dgm:prSet presAssocID="{F01D5F9E-ABC5-4560-ACB4-E6CFBC60BFF2}" presName="ConnectorPoint" presStyleLbl="node1" presStyleIdx="1" presStyleCnt="7"/>
      <dgm:spPr>
        <a:xfrm rot="2700000">
          <a:off x="2731350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143FACBA-FB69-402B-8D92-68DCE90EA86A}" type="pres">
      <dgm:prSet presAssocID="{F01D5F9E-ABC5-4560-ACB4-E6CFBC60BFF2}" presName="EmptyPlaceHolder" presStyleCnt="0"/>
      <dgm:spPr/>
    </dgm:pt>
    <dgm:pt modelId="{0587E036-7F91-482C-9B0A-860FD4CCD0E2}" type="pres">
      <dgm:prSet presAssocID="{36ABC0D0-B41E-401C-840C-2AFBE73989B4}" presName="spaceBetweenRectangles" presStyleCnt="0"/>
      <dgm:spPr/>
    </dgm:pt>
    <dgm:pt modelId="{795AD8F1-7B20-410C-90F4-2E04F4F4C93D}" type="pres">
      <dgm:prSet presAssocID="{454D56AF-0D14-43A4-A4AA-2274946C5116}" presName="composite" presStyleCnt="0"/>
      <dgm:spPr/>
    </dgm:pt>
    <dgm:pt modelId="{C5503B6E-C1DB-44F5-ABB8-38EF445ED1E8}" type="pres">
      <dgm:prSet presAssocID="{454D56AF-0D14-43A4-A4AA-2274946C5116}" presName="L1TextContainer" presStyleLbl="alignNode1" presStyleIdx="2" presStyleCnt="7">
        <dgm:presLayoutVars>
          <dgm:chMax val="1"/>
          <dgm:chPref val="1"/>
          <dgm:bulletEnabled val="1"/>
        </dgm:presLayoutVars>
      </dgm:prSet>
      <dgm:spPr/>
    </dgm:pt>
    <dgm:pt modelId="{FD7DE90B-3DDE-4250-BB93-6AFB95DB30C9}" type="pres">
      <dgm:prSet presAssocID="{454D56AF-0D14-43A4-A4AA-2274946C5116}" presName="L2TextContainerWrapper" presStyleCnt="0">
        <dgm:presLayoutVars>
          <dgm:bulletEnabled val="1"/>
        </dgm:presLayoutVars>
      </dgm:prSet>
      <dgm:spPr/>
    </dgm:pt>
    <dgm:pt modelId="{04897CD2-CF6F-4A55-8E79-1E7393B07B06}" type="pres">
      <dgm:prSet presAssocID="{454D56AF-0D14-43A4-A4AA-2274946C5116}" presName="L2TextContainer" presStyleLbl="bgAccFollowNode1" presStyleIdx="2" presStyleCnt="7"/>
      <dgm:spPr>
        <a:xfrm>
          <a:off x="2199459" y="0"/>
          <a:ext cx="1825966" cy="1248643"/>
        </a:xfrm>
        <a:prstGeom prst="rect">
          <a:avLst/>
        </a:prstGeom>
      </dgm:spPr>
    </dgm:pt>
    <dgm:pt modelId="{30F499EF-86B9-43D4-9E36-2ADCD18D3C55}" type="pres">
      <dgm:prSet presAssocID="{454D56AF-0D14-43A4-A4AA-2274946C5116}" presName="FlexibleEmptyPlaceHolder" presStyleCnt="0"/>
      <dgm:spPr/>
    </dgm:pt>
    <dgm:pt modelId="{73ACB8E4-FFC1-49E5-BB46-1EBD63F3BF67}" type="pres">
      <dgm:prSet presAssocID="{454D56AF-0D14-43A4-A4AA-2274946C5116}" presName="ConnectLine" presStyleLbl="sibTrans1D1" presStyleIdx="2" presStyleCnt="7"/>
      <dgm:spPr>
        <a:xfrm>
          <a:off x="4149923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FE89438A-B301-4219-9492-D30967496E8F}" type="pres">
      <dgm:prSet presAssocID="{454D56AF-0D14-43A4-A4AA-2274946C5116}" presName="ConnectorPoint" presStyleLbl="node1" presStyleIdx="2" presStyleCnt="7"/>
      <dgm:spPr>
        <a:xfrm rot="2700000">
          <a:off x="4114657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80E00C49-A058-42B1-B4A9-8FC8989D4F58}" type="pres">
      <dgm:prSet presAssocID="{454D56AF-0D14-43A4-A4AA-2274946C5116}" presName="EmptyPlaceHolder" presStyleCnt="0"/>
      <dgm:spPr/>
    </dgm:pt>
    <dgm:pt modelId="{396E0C2C-79C3-4FCA-B5E5-8B3C2758C30F}" type="pres">
      <dgm:prSet presAssocID="{511F28C0-50D9-4CBB-862C-2AD0ACC17105}" presName="spaceBetweenRectangles" presStyleCnt="0"/>
      <dgm:spPr/>
    </dgm:pt>
    <dgm:pt modelId="{866B658A-D972-4AD8-A7E6-4082FD2CB001}" type="pres">
      <dgm:prSet presAssocID="{A7F4784E-75AE-4F03-B342-C71355D1ACCF}" presName="composite" presStyleCnt="0"/>
      <dgm:spPr/>
    </dgm:pt>
    <dgm:pt modelId="{CBCB6B30-5D46-4B19-B9DE-C0B7FB057712}" type="pres">
      <dgm:prSet presAssocID="{A7F4784E-75AE-4F03-B342-C71355D1ACCF}" presName="L1TextContainer" presStyleLbl="alignNode1" presStyleIdx="3" presStyleCnt="7">
        <dgm:presLayoutVars>
          <dgm:chMax val="1"/>
          <dgm:chPref val="1"/>
          <dgm:bulletEnabled val="1"/>
        </dgm:presLayoutVars>
      </dgm:prSet>
      <dgm:spPr/>
    </dgm:pt>
    <dgm:pt modelId="{746F6004-1265-4B16-B698-179F0477DB3D}" type="pres">
      <dgm:prSet presAssocID="{A7F4784E-75AE-4F03-B342-C71355D1ACCF}" presName="L2TextContainerWrapper" presStyleCnt="0">
        <dgm:presLayoutVars>
          <dgm:bulletEnabled val="1"/>
        </dgm:presLayoutVars>
      </dgm:prSet>
      <dgm:spPr/>
    </dgm:pt>
    <dgm:pt modelId="{95B1E40E-26D9-44C8-A99F-14EA44505DF3}" type="pres">
      <dgm:prSet presAssocID="{A7F4784E-75AE-4F03-B342-C71355D1ACCF}" presName="L2TextContainer" presStyleLbl="bgAccFollowNode1" presStyleIdx="3" presStyleCnt="7"/>
      <dgm:spPr/>
    </dgm:pt>
    <dgm:pt modelId="{752FC6D6-93A6-414C-B65D-6F2858E07E0C}" type="pres">
      <dgm:prSet presAssocID="{A7F4784E-75AE-4F03-B342-C71355D1ACCF}" presName="FlexibleEmptyPlaceHolder" presStyleCnt="0"/>
      <dgm:spPr/>
    </dgm:pt>
    <dgm:pt modelId="{BBBD3B06-9C30-48DB-A77E-5A358B1C6E78}" type="pres">
      <dgm:prSet presAssocID="{A7F4784E-75AE-4F03-B342-C71355D1ACCF}" presName="ConnectLine" presStyleLbl="sibTrans1D1" presStyleIdx="3" presStyleCnt="7"/>
      <dgm:spPr>
        <a:xfrm>
          <a:off x="5533230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C574381E-6C24-436D-B265-4BCFEFA46591}" type="pres">
      <dgm:prSet presAssocID="{A7F4784E-75AE-4F03-B342-C71355D1ACCF}" presName="ConnectorPoint" presStyleLbl="node1" presStyleIdx="3" presStyleCnt="7"/>
      <dgm:spPr>
        <a:xfrm rot="2700000">
          <a:off x="5497965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CC7E7566-0B46-4E0A-B951-BFE404664D2C}" type="pres">
      <dgm:prSet presAssocID="{A7F4784E-75AE-4F03-B342-C71355D1ACCF}" presName="EmptyPlaceHolder" presStyleCnt="0"/>
      <dgm:spPr/>
    </dgm:pt>
    <dgm:pt modelId="{F50C4635-5C0A-4C07-B5AD-BABD96009847}" type="pres">
      <dgm:prSet presAssocID="{3078DB00-0C2A-4587-8661-74E5E36CBCA7}" presName="spaceBetweenRectangles" presStyleCnt="0"/>
      <dgm:spPr/>
    </dgm:pt>
    <dgm:pt modelId="{5667DB6C-E90F-44DB-BFD7-8570D48D28D4}" type="pres">
      <dgm:prSet presAssocID="{A59C9EB4-4836-41EA-88FC-E68E29755DEF}" presName="composite" presStyleCnt="0"/>
      <dgm:spPr/>
    </dgm:pt>
    <dgm:pt modelId="{88F6D506-033B-4CA4-9572-41E373A6B43C}" type="pres">
      <dgm:prSet presAssocID="{A59C9EB4-4836-41EA-88FC-E68E29755DEF}" presName="L1TextContainer" presStyleLbl="alignNode1" presStyleIdx="4" presStyleCnt="7">
        <dgm:presLayoutVars>
          <dgm:chMax val="1"/>
          <dgm:chPref val="1"/>
          <dgm:bulletEnabled val="1"/>
        </dgm:presLayoutVars>
      </dgm:prSet>
      <dgm:spPr/>
    </dgm:pt>
    <dgm:pt modelId="{E3303ED6-54B9-4518-AD7C-3197102106EF}" type="pres">
      <dgm:prSet presAssocID="{A59C9EB4-4836-41EA-88FC-E68E29755DEF}" presName="L2TextContainerWrapper" presStyleCnt="0">
        <dgm:presLayoutVars>
          <dgm:bulletEnabled val="1"/>
        </dgm:presLayoutVars>
      </dgm:prSet>
      <dgm:spPr/>
    </dgm:pt>
    <dgm:pt modelId="{FE14A9FC-66E7-4679-B63E-054F98E59204}" type="pres">
      <dgm:prSet presAssocID="{A59C9EB4-4836-41EA-88FC-E68E29755DEF}" presName="L2TextContainer" presStyleLbl="bgAccFollowNode1" presStyleIdx="4" presStyleCnt="7"/>
      <dgm:spPr/>
    </dgm:pt>
    <dgm:pt modelId="{8F1DAFAE-685A-4EC1-8FC0-2EE182F59B78}" type="pres">
      <dgm:prSet presAssocID="{A59C9EB4-4836-41EA-88FC-E68E29755DEF}" presName="FlexibleEmptyPlaceHolder" presStyleCnt="0"/>
      <dgm:spPr/>
    </dgm:pt>
    <dgm:pt modelId="{4702B22B-8EB6-4454-9F8E-9A963F32B8A1}" type="pres">
      <dgm:prSet presAssocID="{A59C9EB4-4836-41EA-88FC-E68E29755DEF}" presName="ConnectLine" presStyleLbl="sibTrans1D1" presStyleIdx="4" presStyleCnt="7"/>
      <dgm:spPr>
        <a:xfrm>
          <a:off x="6916538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F2E81385-B138-4A59-9452-A3C9AC4F2012}" type="pres">
      <dgm:prSet presAssocID="{A59C9EB4-4836-41EA-88FC-E68E29755DEF}" presName="ConnectorPoint" presStyleLbl="node1" presStyleIdx="4" presStyleCnt="7"/>
      <dgm:spPr>
        <a:xfrm rot="2700000">
          <a:off x="6881273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00C34F8E-67EA-485C-B754-5C6C9BC871C5}" type="pres">
      <dgm:prSet presAssocID="{A59C9EB4-4836-41EA-88FC-E68E29755DEF}" presName="EmptyPlaceHolder" presStyleCnt="0"/>
      <dgm:spPr/>
    </dgm:pt>
    <dgm:pt modelId="{E2C470F7-A894-4A64-A64E-235B0E510421}" type="pres">
      <dgm:prSet presAssocID="{62C75627-0A71-4E35-B62B-749D8AB3C189}" presName="spaceBetweenRectangles" presStyleCnt="0"/>
      <dgm:spPr/>
    </dgm:pt>
    <dgm:pt modelId="{6AA3FB3F-E213-4147-93D1-22B952CDFE17}" type="pres">
      <dgm:prSet presAssocID="{2DC4903D-31E8-4ED6-875F-63877788B702}" presName="composite" presStyleCnt="0"/>
      <dgm:spPr/>
    </dgm:pt>
    <dgm:pt modelId="{270971D8-F05B-4392-88C0-D9921BB5F6B0}" type="pres">
      <dgm:prSet presAssocID="{2DC4903D-31E8-4ED6-875F-63877788B702}" presName="L1TextContainer" presStyleLbl="alignNode1" presStyleIdx="5" presStyleCnt="7">
        <dgm:presLayoutVars>
          <dgm:chMax val="1"/>
          <dgm:chPref val="1"/>
          <dgm:bulletEnabled val="1"/>
        </dgm:presLayoutVars>
      </dgm:prSet>
      <dgm:spPr>
        <a:xfrm>
          <a:off x="5311902" y="2295893"/>
          <a:ext cx="1825966" cy="483345"/>
        </a:xfrm>
        <a:prstGeom prst="rect">
          <a:avLst/>
        </a:prstGeom>
      </dgm:spPr>
    </dgm:pt>
    <dgm:pt modelId="{68B34C20-0EE9-4A51-9634-702BEA794899}" type="pres">
      <dgm:prSet presAssocID="{2DC4903D-31E8-4ED6-875F-63877788B702}" presName="L2TextContainerWrapper" presStyleCnt="0">
        <dgm:presLayoutVars>
          <dgm:bulletEnabled val="1"/>
        </dgm:presLayoutVars>
      </dgm:prSet>
      <dgm:spPr/>
    </dgm:pt>
    <dgm:pt modelId="{1D60394B-1800-4790-9694-08B1C1D1B34D}" type="pres">
      <dgm:prSet presAssocID="{2DC4903D-31E8-4ED6-875F-63877788B702}" presName="L2TextContainer" presStyleLbl="bgAccFollowNode1" presStyleIdx="5" presStyleCnt="7"/>
      <dgm:spPr/>
    </dgm:pt>
    <dgm:pt modelId="{F7828579-24D8-4EC2-A1D6-344D5AD522E4}" type="pres">
      <dgm:prSet presAssocID="{2DC4903D-31E8-4ED6-875F-63877788B702}" presName="FlexibleEmptyPlaceHolder" presStyleCnt="0"/>
      <dgm:spPr/>
    </dgm:pt>
    <dgm:pt modelId="{59F1EF41-14EA-48EE-A559-118169DBDB24}" type="pres">
      <dgm:prSet presAssocID="{2DC4903D-31E8-4ED6-875F-63877788B702}" presName="ConnectLine" presStyleLbl="sibTrans1D1" presStyleIdx="5" presStyleCnt="7"/>
      <dgm:spPr>
        <a:xfrm>
          <a:off x="8299846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8E0947F0-E28B-4B2E-B1D6-BFEED1AF012B}" type="pres">
      <dgm:prSet presAssocID="{2DC4903D-31E8-4ED6-875F-63877788B702}" presName="ConnectorPoint" presStyleLbl="node1" presStyleIdx="5" presStyleCnt="7"/>
      <dgm:spPr>
        <a:xfrm rot="2700000">
          <a:off x="8264581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6BA99215-8D0D-4B24-ACDB-B8619064A20A}" type="pres">
      <dgm:prSet presAssocID="{2DC4903D-31E8-4ED6-875F-63877788B702}" presName="EmptyPlaceHolder" presStyleCnt="0"/>
      <dgm:spPr/>
    </dgm:pt>
    <dgm:pt modelId="{9B2B8A77-95BF-4B3D-B7A2-74A64BEAD033}" type="pres">
      <dgm:prSet presAssocID="{EBFDEA83-93E5-4D72-A672-078838B258F5}" presName="spaceBetweenRectangles" presStyleCnt="0"/>
      <dgm:spPr/>
    </dgm:pt>
    <dgm:pt modelId="{CB500B18-4CCC-44D0-A7EE-E63EC340604C}" type="pres">
      <dgm:prSet presAssocID="{8A93A940-284B-49B0-9D89-5FA2B3B3C7E5}" presName="composite" presStyleCnt="0"/>
      <dgm:spPr/>
    </dgm:pt>
    <dgm:pt modelId="{A7F04B95-81DC-4C70-990B-FEE82F4C63E7}" type="pres">
      <dgm:prSet presAssocID="{8A93A940-284B-49B0-9D89-5FA2B3B3C7E5}" presName="L1TextContainer" presStyleLbl="alignNode1" presStyleIdx="6" presStyleCnt="7">
        <dgm:presLayoutVars>
          <dgm:chMax val="1"/>
          <dgm:chPref val="1"/>
          <dgm:bulletEnabled val="1"/>
        </dgm:presLayoutVars>
      </dgm:prSet>
      <dgm:spPr>
        <a:xfrm>
          <a:off x="6349382" y="1248643"/>
          <a:ext cx="1825966" cy="483345"/>
        </a:xfrm>
        <a:prstGeom prst="rect">
          <a:avLst/>
        </a:prstGeom>
      </dgm:spPr>
    </dgm:pt>
    <dgm:pt modelId="{16384FAB-C600-47F1-91A6-2EF972F345F9}" type="pres">
      <dgm:prSet presAssocID="{8A93A940-284B-49B0-9D89-5FA2B3B3C7E5}" presName="L2TextContainerWrapper" presStyleCnt="0">
        <dgm:presLayoutVars>
          <dgm:bulletEnabled val="1"/>
        </dgm:presLayoutVars>
      </dgm:prSet>
      <dgm:spPr/>
    </dgm:pt>
    <dgm:pt modelId="{725F2AEF-0925-4411-A89A-5976D96BC3B1}" type="pres">
      <dgm:prSet presAssocID="{8A93A940-284B-49B0-9D89-5FA2B3B3C7E5}" presName="L2TextContainer" presStyleLbl="bgAccFollowNode1" presStyleIdx="6" presStyleCnt="7"/>
      <dgm:spPr/>
    </dgm:pt>
    <dgm:pt modelId="{F1CEE27F-E297-4972-B373-BDB021CAF74B}" type="pres">
      <dgm:prSet presAssocID="{8A93A940-284B-49B0-9D89-5FA2B3B3C7E5}" presName="FlexibleEmptyPlaceHolder" presStyleCnt="0"/>
      <dgm:spPr/>
    </dgm:pt>
    <dgm:pt modelId="{3F1F843F-8CAA-4ECF-B5A2-211D6C43D3C6}" type="pres">
      <dgm:prSet presAssocID="{8A93A940-284B-49B0-9D89-5FA2B3B3C7E5}" presName="ConnectLine" presStyleLbl="sibTrans1D1" presStyleIdx="6" presStyleCnt="7"/>
      <dgm:spPr>
        <a:xfrm>
          <a:off x="9683154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53B98CC0-1029-46A6-8053-0933F88F7705}" type="pres">
      <dgm:prSet presAssocID="{8A93A940-284B-49B0-9D89-5FA2B3B3C7E5}" presName="ConnectorPoint" presStyleLbl="node1" presStyleIdx="6" presStyleCnt="7"/>
      <dgm:spPr>
        <a:xfrm rot="2700000">
          <a:off x="9647888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ED7FD386-E91E-4500-9B1B-A5B2EA2DCD9E}" type="pres">
      <dgm:prSet presAssocID="{8A93A940-284B-49B0-9D89-5FA2B3B3C7E5}" presName="EmptyPlaceHolder" presStyleCnt="0"/>
      <dgm:spPr/>
    </dgm:pt>
  </dgm:ptLst>
  <dgm:cxnLst>
    <dgm:cxn modelId="{AC28CC01-851A-42AA-8314-00E2872F4EA2}" type="presOf" srcId="{D423FB80-F2BD-4DDE-80B1-76F84FE09A02}" destId="{64E37A6A-8F95-4F28-92FC-1FE8089D7DAF}" srcOrd="0" destOrd="0" presId="urn:microsoft.com/office/officeart/2017/3/layout/HorizontalLabelsTimeline"/>
    <dgm:cxn modelId="{7D86D528-A98D-42BC-9687-AB8C39895107}" type="presOf" srcId="{FF3CD410-5E2E-4080-A893-907D31D22CB3}" destId="{687CC7BD-79EF-4A0F-BDD3-809BFA49E6BE}" srcOrd="0" destOrd="0" presId="urn:microsoft.com/office/officeart/2017/3/layout/HorizontalLabelsTimeline"/>
    <dgm:cxn modelId="{C2A8B52A-540B-46B5-A43B-27FAF06A13EF}" srcId="{FF3CD410-5E2E-4080-A893-907D31D22CB3}" destId="{A59C9EB4-4836-41EA-88FC-E68E29755DEF}" srcOrd="4" destOrd="0" parTransId="{C486CA18-5D6B-49AD-B92C-52313E993EC5}" sibTransId="{62C75627-0A71-4E35-B62B-749D8AB3C189}"/>
    <dgm:cxn modelId="{5A3B2130-5035-4E61-92B1-343AA432C9DF}" srcId="{FF3CD410-5E2E-4080-A893-907D31D22CB3}" destId="{454D56AF-0D14-43A4-A4AA-2274946C5116}" srcOrd="2" destOrd="0" parTransId="{340931FA-0A09-49B9-99A7-6650F93FDC08}" sibTransId="{511F28C0-50D9-4CBB-862C-2AD0ACC17105}"/>
    <dgm:cxn modelId="{C8C74830-1F62-487A-B81F-06CEB9B59962}" type="presOf" srcId="{A59C9EB4-4836-41EA-88FC-E68E29755DEF}" destId="{88F6D506-033B-4CA4-9572-41E373A6B43C}" srcOrd="0" destOrd="0" presId="urn:microsoft.com/office/officeart/2017/3/layout/HorizontalLabelsTimeline"/>
    <dgm:cxn modelId="{33DFDD33-182D-44AF-9877-B1DCECE3CC9D}" srcId="{FF3CD410-5E2E-4080-A893-907D31D22CB3}" destId="{A7F4784E-75AE-4F03-B342-C71355D1ACCF}" srcOrd="3" destOrd="0" parTransId="{E8170CB0-7D27-4024-BF4D-F79F86202313}" sibTransId="{3078DB00-0C2A-4587-8661-74E5E36CBCA7}"/>
    <dgm:cxn modelId="{3416453B-DF9A-4ED1-96D8-802089219A4F}" type="presOf" srcId="{F01D5F9E-ABC5-4560-ACB4-E6CFBC60BFF2}" destId="{5C68C37A-C349-49AE-97A1-63D110D2C7D1}" srcOrd="0" destOrd="0" presId="urn:microsoft.com/office/officeart/2017/3/layout/HorizontalLabelsTimeline"/>
    <dgm:cxn modelId="{982D7B44-1518-4DD0-82D4-8A3901DD95E9}" srcId="{FF3CD410-5E2E-4080-A893-907D31D22CB3}" destId="{8A93A940-284B-49B0-9D89-5FA2B3B3C7E5}" srcOrd="6" destOrd="0" parTransId="{CD96219D-3688-4138-ACC9-901ED9FEACCC}" sibTransId="{E0447E4A-3C15-4884-AEBE-804149EBD331}"/>
    <dgm:cxn modelId="{4B61AF65-3991-4A24-9475-D4AA0127738F}" srcId="{FF3CD410-5E2E-4080-A893-907D31D22CB3}" destId="{F01D5F9E-ABC5-4560-ACB4-E6CFBC60BFF2}" srcOrd="1" destOrd="0" parTransId="{FEAC3315-4B36-4E3C-89B3-70A50C7F13CC}" sibTransId="{36ABC0D0-B41E-401C-840C-2AFBE73989B4}"/>
    <dgm:cxn modelId="{A319CB69-6926-431D-A805-EACBFA83FA66}" srcId="{FF3CD410-5E2E-4080-A893-907D31D22CB3}" destId="{2DC4903D-31E8-4ED6-875F-63877788B702}" srcOrd="5" destOrd="0" parTransId="{A18F8C20-9A13-44DB-9E45-C2DE49ACE5D9}" sibTransId="{EBFDEA83-93E5-4D72-A672-078838B258F5}"/>
    <dgm:cxn modelId="{0AE84B52-96E6-449B-AAB1-AFAD4D093916}" type="presOf" srcId="{CF564C6C-7771-4FD5-B851-B5B84730268F}" destId="{FE14A9FC-66E7-4679-B63E-054F98E59204}" srcOrd="0" destOrd="0" presId="urn:microsoft.com/office/officeart/2017/3/layout/HorizontalLabelsTimeline"/>
    <dgm:cxn modelId="{AA06AC72-9621-406C-82E0-3792FD00EE27}" type="presOf" srcId="{3280BE73-5C4D-4941-9102-E5930904556F}" destId="{04897CD2-CF6F-4A55-8E79-1E7393B07B06}" srcOrd="0" destOrd="0" presId="urn:microsoft.com/office/officeart/2017/3/layout/HorizontalLabelsTimeline"/>
    <dgm:cxn modelId="{A2F05059-1767-4525-8118-1C1DAF2F6733}" type="presOf" srcId="{454D56AF-0D14-43A4-A4AA-2274946C5116}" destId="{C5503B6E-C1DB-44F5-ABB8-38EF445ED1E8}" srcOrd="0" destOrd="0" presId="urn:microsoft.com/office/officeart/2017/3/layout/HorizontalLabelsTimeline"/>
    <dgm:cxn modelId="{B9B38C7F-D679-4A39-B742-6501D3961044}" srcId="{454D56AF-0D14-43A4-A4AA-2274946C5116}" destId="{3280BE73-5C4D-4941-9102-E5930904556F}" srcOrd="0" destOrd="0" parTransId="{596FE3BE-79D4-47E4-8416-EDF8385B1DE9}" sibTransId="{8E22D1FB-CF90-47F0-B06E-C66C75D54226}"/>
    <dgm:cxn modelId="{EAC46F85-7702-48CB-ABD8-0775772C9F6D}" type="presOf" srcId="{2DC4903D-31E8-4ED6-875F-63877788B702}" destId="{270971D8-F05B-4392-88C0-D9921BB5F6B0}" srcOrd="0" destOrd="0" presId="urn:microsoft.com/office/officeart/2017/3/layout/HorizontalLabelsTimeline"/>
    <dgm:cxn modelId="{E6E0588A-3BC4-4581-8D5D-A19C7B018168}" type="presOf" srcId="{47BE8E0B-496B-44FC-825E-C2A10D821DC9}" destId="{A01D9671-7007-4F3F-98D6-A9730C5B45E4}" srcOrd="0" destOrd="0" presId="urn:microsoft.com/office/officeart/2017/3/layout/HorizontalLabelsTimeline"/>
    <dgm:cxn modelId="{05212D8F-2893-471B-B059-9CD718251F85}" type="presOf" srcId="{8A93A940-284B-49B0-9D89-5FA2B3B3C7E5}" destId="{A7F04B95-81DC-4C70-990B-FEE82F4C63E7}" srcOrd="0" destOrd="0" presId="urn:microsoft.com/office/officeart/2017/3/layout/HorizontalLabelsTimeline"/>
    <dgm:cxn modelId="{3BE7CE92-884E-4BA8-A1DC-D629139DF059}" type="presOf" srcId="{A9FB790A-3E33-4887-962E-7206A01AD84F}" destId="{1D60394B-1800-4790-9694-08B1C1D1B34D}" srcOrd="0" destOrd="0" presId="urn:microsoft.com/office/officeart/2017/3/layout/HorizontalLabelsTimeline"/>
    <dgm:cxn modelId="{6AEB3B94-8522-4F42-A6BC-BC55C5AED92F}" srcId="{8A93A940-284B-49B0-9D89-5FA2B3B3C7E5}" destId="{6BA5F3BE-D53A-42E0-A7FE-674B99BD07E6}" srcOrd="0" destOrd="0" parTransId="{9484BBA1-86EE-4AA2-B94A-A26EED0EFB1E}" sibTransId="{48C67DB7-8AA6-454C-83AE-A16B3B9F45FF}"/>
    <dgm:cxn modelId="{47F4D29A-7D65-4C2F-8677-61780F0F1118}" srcId="{F01D5F9E-ABC5-4560-ACB4-E6CFBC60BFF2}" destId="{47BE8E0B-496B-44FC-825E-C2A10D821DC9}" srcOrd="0" destOrd="0" parTransId="{26C37286-A207-4C3A-8F03-B64C4EB72DB8}" sibTransId="{258C30B8-1EDE-458F-9BAB-BD0E5C8E1BF9}"/>
    <dgm:cxn modelId="{68D35F9D-DABF-4E5A-94D4-F988D8E84907}" srcId="{D423FB80-F2BD-4DDE-80B1-76F84FE09A02}" destId="{245E128E-7700-4C91-9411-CDD1DCA94D67}" srcOrd="0" destOrd="0" parTransId="{B4D95EBA-0423-4AFA-B379-E030341B1F23}" sibTransId="{4963BA97-D4C5-477B-9B0D-68DB38F61579}"/>
    <dgm:cxn modelId="{A32A10AC-35A2-4A5A-8BAE-65AC0F4B33C3}" type="presOf" srcId="{6BA5F3BE-D53A-42E0-A7FE-674B99BD07E6}" destId="{725F2AEF-0925-4411-A89A-5976D96BC3B1}" srcOrd="0" destOrd="0" presId="urn:microsoft.com/office/officeart/2017/3/layout/HorizontalLabelsTimeline"/>
    <dgm:cxn modelId="{7749B4AD-5089-49E7-8F6B-1B2382C9B50E}" srcId="{A7F4784E-75AE-4F03-B342-C71355D1ACCF}" destId="{1827863D-2FA1-48D1-81C4-0E7D31ADB47E}" srcOrd="0" destOrd="0" parTransId="{B426C98F-7250-4E9E-84CB-E9FC83F8CB06}" sibTransId="{D0D7EB30-49F6-43D6-AF40-1B9302B3ADF0}"/>
    <dgm:cxn modelId="{5BF3B7B1-A779-4E2D-8625-77DE0CA38FEE}" srcId="{FF3CD410-5E2E-4080-A893-907D31D22CB3}" destId="{D423FB80-F2BD-4DDE-80B1-76F84FE09A02}" srcOrd="0" destOrd="0" parTransId="{9B1CA3FF-D252-4AF5-8F50-CFC93ACA9175}" sibTransId="{EBE862E1-9761-4AA7-AA00-BD79FA3B27DD}"/>
    <dgm:cxn modelId="{607143D0-C26B-448B-8E8C-A8A46198F0C6}" srcId="{2DC4903D-31E8-4ED6-875F-63877788B702}" destId="{A9FB790A-3E33-4887-962E-7206A01AD84F}" srcOrd="0" destOrd="0" parTransId="{2E34BE83-4A83-4B5F-8976-D4AC57FE5007}" sibTransId="{A18338C2-0675-4B1C-898F-3D939F41C34C}"/>
    <dgm:cxn modelId="{6E32A0D8-7ADF-43FB-A7FD-E2074DCB01A2}" type="presOf" srcId="{A7F4784E-75AE-4F03-B342-C71355D1ACCF}" destId="{CBCB6B30-5D46-4B19-B9DE-C0B7FB057712}" srcOrd="0" destOrd="0" presId="urn:microsoft.com/office/officeart/2017/3/layout/HorizontalLabelsTimeline"/>
    <dgm:cxn modelId="{5F80C7E1-A7BD-418E-A665-3DAF3DEDF5A4}" srcId="{A59C9EB4-4836-41EA-88FC-E68E29755DEF}" destId="{CF564C6C-7771-4FD5-B851-B5B84730268F}" srcOrd="0" destOrd="0" parTransId="{5A57A755-D716-4DC9-9A51-20693042AFC8}" sibTransId="{024A7FBC-BB10-4242-BAF3-82678A4C13DA}"/>
    <dgm:cxn modelId="{2559F1E6-1165-4146-AD11-55400CF1D9B5}" type="presOf" srcId="{1827863D-2FA1-48D1-81C4-0E7D31ADB47E}" destId="{95B1E40E-26D9-44C8-A99F-14EA44505DF3}" srcOrd="0" destOrd="0" presId="urn:microsoft.com/office/officeart/2017/3/layout/HorizontalLabelsTimeline"/>
    <dgm:cxn modelId="{A2A946ED-C366-4D0D-9852-4AF66ABE1B36}" type="presOf" srcId="{245E128E-7700-4C91-9411-CDD1DCA94D67}" destId="{255B3FC7-BD87-4810-87ED-7952D0F23157}" srcOrd="0" destOrd="0" presId="urn:microsoft.com/office/officeart/2017/3/layout/HorizontalLabelsTimeline"/>
    <dgm:cxn modelId="{AECD5042-6FDD-442E-82EE-53C30465E8F4}" type="presParOf" srcId="{687CC7BD-79EF-4A0F-BDD3-809BFA49E6BE}" destId="{6168B371-2815-4661-9209-F8A29814ADCC}" srcOrd="0" destOrd="0" presId="urn:microsoft.com/office/officeart/2017/3/layout/HorizontalLabelsTimeline"/>
    <dgm:cxn modelId="{FDDD5624-871A-4CD1-A5AE-E8DCEC5C51D6}" type="presParOf" srcId="{687CC7BD-79EF-4A0F-BDD3-809BFA49E6BE}" destId="{4C5F54B5-504F-4069-AF1D-9A370FBD268C}" srcOrd="1" destOrd="0" presId="urn:microsoft.com/office/officeart/2017/3/layout/HorizontalLabelsTimeline"/>
    <dgm:cxn modelId="{EA3D9E6A-D479-4FBE-8B98-DD73CB2BFDAF}" type="presParOf" srcId="{4C5F54B5-504F-4069-AF1D-9A370FBD268C}" destId="{34539F78-7536-446A-B749-4315D26F2C4E}" srcOrd="0" destOrd="0" presId="urn:microsoft.com/office/officeart/2017/3/layout/HorizontalLabelsTimeline"/>
    <dgm:cxn modelId="{4BB1C59A-ECAD-4E2E-AC85-992E310BE6B3}" type="presParOf" srcId="{34539F78-7536-446A-B749-4315D26F2C4E}" destId="{64E37A6A-8F95-4F28-92FC-1FE8089D7DAF}" srcOrd="0" destOrd="0" presId="urn:microsoft.com/office/officeart/2017/3/layout/HorizontalLabelsTimeline"/>
    <dgm:cxn modelId="{2E24435E-66F6-4CD3-8775-8979FD334746}" type="presParOf" srcId="{34539F78-7536-446A-B749-4315D26F2C4E}" destId="{301B11E7-9AB9-40DA-A950-87C47281308D}" srcOrd="1" destOrd="0" presId="urn:microsoft.com/office/officeart/2017/3/layout/HorizontalLabelsTimeline"/>
    <dgm:cxn modelId="{A4BCD668-01DB-4919-8341-AC1D55ED9186}" type="presParOf" srcId="{301B11E7-9AB9-40DA-A950-87C47281308D}" destId="{255B3FC7-BD87-4810-87ED-7952D0F23157}" srcOrd="0" destOrd="0" presId="urn:microsoft.com/office/officeart/2017/3/layout/HorizontalLabelsTimeline"/>
    <dgm:cxn modelId="{782040E6-0EB9-481C-ABFC-43E14B4FB360}" type="presParOf" srcId="{301B11E7-9AB9-40DA-A950-87C47281308D}" destId="{4B545162-9690-412E-B970-54DA905B44AF}" srcOrd="1" destOrd="0" presId="urn:microsoft.com/office/officeart/2017/3/layout/HorizontalLabelsTimeline"/>
    <dgm:cxn modelId="{8CDA8A35-2C3A-4FCA-AA64-9738FAA2B90A}" type="presParOf" srcId="{34539F78-7536-446A-B749-4315D26F2C4E}" destId="{DF478A7F-4668-4E0A-86F7-C1205CF5AA73}" srcOrd="2" destOrd="0" presId="urn:microsoft.com/office/officeart/2017/3/layout/HorizontalLabelsTimeline"/>
    <dgm:cxn modelId="{183FC1F1-CC33-4A82-80AB-AE28A62FE5BC}" type="presParOf" srcId="{34539F78-7536-446A-B749-4315D26F2C4E}" destId="{6D7F9BE3-3008-4E5E-96F3-C71D72649902}" srcOrd="3" destOrd="0" presId="urn:microsoft.com/office/officeart/2017/3/layout/HorizontalLabelsTimeline"/>
    <dgm:cxn modelId="{DFBE38CA-D7B3-406E-AD20-E8A5337E1E37}" type="presParOf" srcId="{34539F78-7536-446A-B749-4315D26F2C4E}" destId="{02633C3C-6589-41FB-998C-85A7548107A4}" srcOrd="4" destOrd="0" presId="urn:microsoft.com/office/officeart/2017/3/layout/HorizontalLabelsTimeline"/>
    <dgm:cxn modelId="{E1884DD2-4A92-4416-A3C5-B7946502ED7D}" type="presParOf" srcId="{4C5F54B5-504F-4069-AF1D-9A370FBD268C}" destId="{41467129-B2CC-4E38-A5B2-56D30FA28409}" srcOrd="1" destOrd="0" presId="urn:microsoft.com/office/officeart/2017/3/layout/HorizontalLabelsTimeline"/>
    <dgm:cxn modelId="{35BE00F4-A4CA-451F-88B1-14E8AD7913BC}" type="presParOf" srcId="{4C5F54B5-504F-4069-AF1D-9A370FBD268C}" destId="{C7F26193-F277-4FC2-96E8-E896E5EFC9BC}" srcOrd="2" destOrd="0" presId="urn:microsoft.com/office/officeart/2017/3/layout/HorizontalLabelsTimeline"/>
    <dgm:cxn modelId="{FEA383E6-44BF-439E-A888-9B51E47E5329}" type="presParOf" srcId="{C7F26193-F277-4FC2-96E8-E896E5EFC9BC}" destId="{5C68C37A-C349-49AE-97A1-63D110D2C7D1}" srcOrd="0" destOrd="0" presId="urn:microsoft.com/office/officeart/2017/3/layout/HorizontalLabelsTimeline"/>
    <dgm:cxn modelId="{CF9D03C9-7D3B-48AE-A1A7-BA32E03BB838}" type="presParOf" srcId="{C7F26193-F277-4FC2-96E8-E896E5EFC9BC}" destId="{3E3F09C6-0C94-40B1-A308-6929444363D4}" srcOrd="1" destOrd="0" presId="urn:microsoft.com/office/officeart/2017/3/layout/HorizontalLabelsTimeline"/>
    <dgm:cxn modelId="{7CF12B9F-CFBE-4E95-B88C-0D0691C25C16}" type="presParOf" srcId="{3E3F09C6-0C94-40B1-A308-6929444363D4}" destId="{A01D9671-7007-4F3F-98D6-A9730C5B45E4}" srcOrd="0" destOrd="0" presId="urn:microsoft.com/office/officeart/2017/3/layout/HorizontalLabelsTimeline"/>
    <dgm:cxn modelId="{8666AE70-92D1-461A-A7EB-3E0C3D6CAFB1}" type="presParOf" srcId="{3E3F09C6-0C94-40B1-A308-6929444363D4}" destId="{65C95A24-31B5-46D2-BCB4-07372ABDD6F2}" srcOrd="1" destOrd="0" presId="urn:microsoft.com/office/officeart/2017/3/layout/HorizontalLabelsTimeline"/>
    <dgm:cxn modelId="{13A26228-F8FF-4E10-9C20-85BE74F3299E}" type="presParOf" srcId="{C7F26193-F277-4FC2-96E8-E896E5EFC9BC}" destId="{D4347EDB-4883-4C4B-A672-6266C9702B5A}" srcOrd="2" destOrd="0" presId="urn:microsoft.com/office/officeart/2017/3/layout/HorizontalLabelsTimeline"/>
    <dgm:cxn modelId="{7B3D875F-D671-4ED9-9685-C88802550EC2}" type="presParOf" srcId="{C7F26193-F277-4FC2-96E8-E896E5EFC9BC}" destId="{D10813CD-B7B7-4CC7-9B2D-B5AE3D30A4DA}" srcOrd="3" destOrd="0" presId="urn:microsoft.com/office/officeart/2017/3/layout/HorizontalLabelsTimeline"/>
    <dgm:cxn modelId="{9F0C579B-A26E-4915-B28E-BE1F21516C6E}" type="presParOf" srcId="{C7F26193-F277-4FC2-96E8-E896E5EFC9BC}" destId="{143FACBA-FB69-402B-8D92-68DCE90EA86A}" srcOrd="4" destOrd="0" presId="urn:microsoft.com/office/officeart/2017/3/layout/HorizontalLabelsTimeline"/>
    <dgm:cxn modelId="{74A43B40-5ADC-4A56-B557-9EA7CD41933B}" type="presParOf" srcId="{4C5F54B5-504F-4069-AF1D-9A370FBD268C}" destId="{0587E036-7F91-482C-9B0A-860FD4CCD0E2}" srcOrd="3" destOrd="0" presId="urn:microsoft.com/office/officeart/2017/3/layout/HorizontalLabelsTimeline"/>
    <dgm:cxn modelId="{56004AD0-4F39-4501-8B6A-C46447254B7A}" type="presParOf" srcId="{4C5F54B5-504F-4069-AF1D-9A370FBD268C}" destId="{795AD8F1-7B20-410C-90F4-2E04F4F4C93D}" srcOrd="4" destOrd="0" presId="urn:microsoft.com/office/officeart/2017/3/layout/HorizontalLabelsTimeline"/>
    <dgm:cxn modelId="{14622A83-EB02-4FC3-AD6E-803A576B41DC}" type="presParOf" srcId="{795AD8F1-7B20-410C-90F4-2E04F4F4C93D}" destId="{C5503B6E-C1DB-44F5-ABB8-38EF445ED1E8}" srcOrd="0" destOrd="0" presId="urn:microsoft.com/office/officeart/2017/3/layout/HorizontalLabelsTimeline"/>
    <dgm:cxn modelId="{5E272035-AA04-41F9-B063-F459491FBCA7}" type="presParOf" srcId="{795AD8F1-7B20-410C-90F4-2E04F4F4C93D}" destId="{FD7DE90B-3DDE-4250-BB93-6AFB95DB30C9}" srcOrd="1" destOrd="0" presId="urn:microsoft.com/office/officeart/2017/3/layout/HorizontalLabelsTimeline"/>
    <dgm:cxn modelId="{FDD6A01B-C8BF-4072-BCDD-922FA0C53FFE}" type="presParOf" srcId="{FD7DE90B-3DDE-4250-BB93-6AFB95DB30C9}" destId="{04897CD2-CF6F-4A55-8E79-1E7393B07B06}" srcOrd="0" destOrd="0" presId="urn:microsoft.com/office/officeart/2017/3/layout/HorizontalLabelsTimeline"/>
    <dgm:cxn modelId="{52185E99-9916-403D-8D98-35BD42724ADA}" type="presParOf" srcId="{FD7DE90B-3DDE-4250-BB93-6AFB95DB30C9}" destId="{30F499EF-86B9-43D4-9E36-2ADCD18D3C55}" srcOrd="1" destOrd="0" presId="urn:microsoft.com/office/officeart/2017/3/layout/HorizontalLabelsTimeline"/>
    <dgm:cxn modelId="{4A60733A-B41E-4256-9E7C-31E30B724F7B}" type="presParOf" srcId="{795AD8F1-7B20-410C-90F4-2E04F4F4C93D}" destId="{73ACB8E4-FFC1-49E5-BB46-1EBD63F3BF67}" srcOrd="2" destOrd="0" presId="urn:microsoft.com/office/officeart/2017/3/layout/HorizontalLabelsTimeline"/>
    <dgm:cxn modelId="{DADDB0AF-1979-4976-BE61-A90B75E86EF2}" type="presParOf" srcId="{795AD8F1-7B20-410C-90F4-2E04F4F4C93D}" destId="{FE89438A-B301-4219-9492-D30967496E8F}" srcOrd="3" destOrd="0" presId="urn:microsoft.com/office/officeart/2017/3/layout/HorizontalLabelsTimeline"/>
    <dgm:cxn modelId="{870E1F31-A34D-4D4B-8189-E4B4FD2EE0E2}" type="presParOf" srcId="{795AD8F1-7B20-410C-90F4-2E04F4F4C93D}" destId="{80E00C49-A058-42B1-B4A9-8FC8989D4F58}" srcOrd="4" destOrd="0" presId="urn:microsoft.com/office/officeart/2017/3/layout/HorizontalLabelsTimeline"/>
    <dgm:cxn modelId="{3D8F8EF7-DF18-45FA-A581-FD6F5263565B}" type="presParOf" srcId="{4C5F54B5-504F-4069-AF1D-9A370FBD268C}" destId="{396E0C2C-79C3-4FCA-B5E5-8B3C2758C30F}" srcOrd="5" destOrd="0" presId="urn:microsoft.com/office/officeart/2017/3/layout/HorizontalLabelsTimeline"/>
    <dgm:cxn modelId="{4E005CB5-C387-4FBE-93B3-8036B1D3E79A}" type="presParOf" srcId="{4C5F54B5-504F-4069-AF1D-9A370FBD268C}" destId="{866B658A-D972-4AD8-A7E6-4082FD2CB001}" srcOrd="6" destOrd="0" presId="urn:microsoft.com/office/officeart/2017/3/layout/HorizontalLabelsTimeline"/>
    <dgm:cxn modelId="{D95BEF26-CD53-4E12-A5D0-EAA9FE127E29}" type="presParOf" srcId="{866B658A-D972-4AD8-A7E6-4082FD2CB001}" destId="{CBCB6B30-5D46-4B19-B9DE-C0B7FB057712}" srcOrd="0" destOrd="0" presId="urn:microsoft.com/office/officeart/2017/3/layout/HorizontalLabelsTimeline"/>
    <dgm:cxn modelId="{72CCA53D-AD6B-4850-9899-2E6AB889244A}" type="presParOf" srcId="{866B658A-D972-4AD8-A7E6-4082FD2CB001}" destId="{746F6004-1265-4B16-B698-179F0477DB3D}" srcOrd="1" destOrd="0" presId="urn:microsoft.com/office/officeart/2017/3/layout/HorizontalLabelsTimeline"/>
    <dgm:cxn modelId="{C9B2903B-D1E0-45C1-B8EF-F0038EC3BAA3}" type="presParOf" srcId="{746F6004-1265-4B16-B698-179F0477DB3D}" destId="{95B1E40E-26D9-44C8-A99F-14EA44505DF3}" srcOrd="0" destOrd="0" presId="urn:microsoft.com/office/officeart/2017/3/layout/HorizontalLabelsTimeline"/>
    <dgm:cxn modelId="{071FE1BF-7E36-4D67-BADC-2EA30C206A10}" type="presParOf" srcId="{746F6004-1265-4B16-B698-179F0477DB3D}" destId="{752FC6D6-93A6-414C-B65D-6F2858E07E0C}" srcOrd="1" destOrd="0" presId="urn:microsoft.com/office/officeart/2017/3/layout/HorizontalLabelsTimeline"/>
    <dgm:cxn modelId="{395F78D7-E9CF-4B8D-BF9B-FD47FC0E03D8}" type="presParOf" srcId="{866B658A-D972-4AD8-A7E6-4082FD2CB001}" destId="{BBBD3B06-9C30-48DB-A77E-5A358B1C6E78}" srcOrd="2" destOrd="0" presId="urn:microsoft.com/office/officeart/2017/3/layout/HorizontalLabelsTimeline"/>
    <dgm:cxn modelId="{7B6A150B-0F77-4AC2-8401-D78A0CE00481}" type="presParOf" srcId="{866B658A-D972-4AD8-A7E6-4082FD2CB001}" destId="{C574381E-6C24-436D-B265-4BCFEFA46591}" srcOrd="3" destOrd="0" presId="urn:microsoft.com/office/officeart/2017/3/layout/HorizontalLabelsTimeline"/>
    <dgm:cxn modelId="{C13209F3-360E-474F-B68B-B3C918CE350A}" type="presParOf" srcId="{866B658A-D972-4AD8-A7E6-4082FD2CB001}" destId="{CC7E7566-0B46-4E0A-B951-BFE404664D2C}" srcOrd="4" destOrd="0" presId="urn:microsoft.com/office/officeart/2017/3/layout/HorizontalLabelsTimeline"/>
    <dgm:cxn modelId="{850E31A5-7CBC-47A7-BE9F-E49548540B8A}" type="presParOf" srcId="{4C5F54B5-504F-4069-AF1D-9A370FBD268C}" destId="{F50C4635-5C0A-4C07-B5AD-BABD96009847}" srcOrd="7" destOrd="0" presId="urn:microsoft.com/office/officeart/2017/3/layout/HorizontalLabelsTimeline"/>
    <dgm:cxn modelId="{43D49538-E6CD-4532-A170-BA427B823EF0}" type="presParOf" srcId="{4C5F54B5-504F-4069-AF1D-9A370FBD268C}" destId="{5667DB6C-E90F-44DB-BFD7-8570D48D28D4}" srcOrd="8" destOrd="0" presId="urn:microsoft.com/office/officeart/2017/3/layout/HorizontalLabelsTimeline"/>
    <dgm:cxn modelId="{9D63C5FC-4569-4C97-AA26-EF4F5298BAAB}" type="presParOf" srcId="{5667DB6C-E90F-44DB-BFD7-8570D48D28D4}" destId="{88F6D506-033B-4CA4-9572-41E373A6B43C}" srcOrd="0" destOrd="0" presId="urn:microsoft.com/office/officeart/2017/3/layout/HorizontalLabelsTimeline"/>
    <dgm:cxn modelId="{C58F8258-57F5-4C3F-A601-59455EF85713}" type="presParOf" srcId="{5667DB6C-E90F-44DB-BFD7-8570D48D28D4}" destId="{E3303ED6-54B9-4518-AD7C-3197102106EF}" srcOrd="1" destOrd="0" presId="urn:microsoft.com/office/officeart/2017/3/layout/HorizontalLabelsTimeline"/>
    <dgm:cxn modelId="{503D17B7-1981-43B0-AA09-8A1C59D05E10}" type="presParOf" srcId="{E3303ED6-54B9-4518-AD7C-3197102106EF}" destId="{FE14A9FC-66E7-4679-B63E-054F98E59204}" srcOrd="0" destOrd="0" presId="urn:microsoft.com/office/officeart/2017/3/layout/HorizontalLabelsTimeline"/>
    <dgm:cxn modelId="{AE469D7B-CC7E-4BC1-8D1E-86390733520A}" type="presParOf" srcId="{E3303ED6-54B9-4518-AD7C-3197102106EF}" destId="{8F1DAFAE-685A-4EC1-8FC0-2EE182F59B78}" srcOrd="1" destOrd="0" presId="urn:microsoft.com/office/officeart/2017/3/layout/HorizontalLabelsTimeline"/>
    <dgm:cxn modelId="{DC41048D-25B9-48F1-BEBD-2C27E61AC040}" type="presParOf" srcId="{5667DB6C-E90F-44DB-BFD7-8570D48D28D4}" destId="{4702B22B-8EB6-4454-9F8E-9A963F32B8A1}" srcOrd="2" destOrd="0" presId="urn:microsoft.com/office/officeart/2017/3/layout/HorizontalLabelsTimeline"/>
    <dgm:cxn modelId="{138CE45F-FC08-4032-80F7-B9BFF744F0EB}" type="presParOf" srcId="{5667DB6C-E90F-44DB-BFD7-8570D48D28D4}" destId="{F2E81385-B138-4A59-9452-A3C9AC4F2012}" srcOrd="3" destOrd="0" presId="urn:microsoft.com/office/officeart/2017/3/layout/HorizontalLabelsTimeline"/>
    <dgm:cxn modelId="{F1D28BFC-3DD3-4D47-8D74-D89891072267}" type="presParOf" srcId="{5667DB6C-E90F-44DB-BFD7-8570D48D28D4}" destId="{00C34F8E-67EA-485C-B754-5C6C9BC871C5}" srcOrd="4" destOrd="0" presId="urn:microsoft.com/office/officeart/2017/3/layout/HorizontalLabelsTimeline"/>
    <dgm:cxn modelId="{9A797B1E-29C3-4C3A-B76A-608521D9E7E3}" type="presParOf" srcId="{4C5F54B5-504F-4069-AF1D-9A370FBD268C}" destId="{E2C470F7-A894-4A64-A64E-235B0E510421}" srcOrd="9" destOrd="0" presId="urn:microsoft.com/office/officeart/2017/3/layout/HorizontalLabelsTimeline"/>
    <dgm:cxn modelId="{265936D2-7ED0-42EC-8311-DF8A72A29D42}" type="presParOf" srcId="{4C5F54B5-504F-4069-AF1D-9A370FBD268C}" destId="{6AA3FB3F-E213-4147-93D1-22B952CDFE17}" srcOrd="10" destOrd="0" presId="urn:microsoft.com/office/officeart/2017/3/layout/HorizontalLabelsTimeline"/>
    <dgm:cxn modelId="{19242F87-18FB-4C39-8C0A-D607FC6485B4}" type="presParOf" srcId="{6AA3FB3F-E213-4147-93D1-22B952CDFE17}" destId="{270971D8-F05B-4392-88C0-D9921BB5F6B0}" srcOrd="0" destOrd="0" presId="urn:microsoft.com/office/officeart/2017/3/layout/HorizontalLabelsTimeline"/>
    <dgm:cxn modelId="{F876D41B-416B-4055-8D09-96D06DFDB437}" type="presParOf" srcId="{6AA3FB3F-E213-4147-93D1-22B952CDFE17}" destId="{68B34C20-0EE9-4A51-9634-702BEA794899}" srcOrd="1" destOrd="0" presId="urn:microsoft.com/office/officeart/2017/3/layout/HorizontalLabelsTimeline"/>
    <dgm:cxn modelId="{EA57BA5F-831F-47BE-A856-940D3484524C}" type="presParOf" srcId="{68B34C20-0EE9-4A51-9634-702BEA794899}" destId="{1D60394B-1800-4790-9694-08B1C1D1B34D}" srcOrd="0" destOrd="0" presId="urn:microsoft.com/office/officeart/2017/3/layout/HorizontalLabelsTimeline"/>
    <dgm:cxn modelId="{5972BBC0-96BD-49E2-A53C-2E3B8700E915}" type="presParOf" srcId="{68B34C20-0EE9-4A51-9634-702BEA794899}" destId="{F7828579-24D8-4EC2-A1D6-344D5AD522E4}" srcOrd="1" destOrd="0" presId="urn:microsoft.com/office/officeart/2017/3/layout/HorizontalLabelsTimeline"/>
    <dgm:cxn modelId="{FF36BECE-6860-48C9-96ED-5EE22C9837DE}" type="presParOf" srcId="{6AA3FB3F-E213-4147-93D1-22B952CDFE17}" destId="{59F1EF41-14EA-48EE-A559-118169DBDB24}" srcOrd="2" destOrd="0" presId="urn:microsoft.com/office/officeart/2017/3/layout/HorizontalLabelsTimeline"/>
    <dgm:cxn modelId="{65C34EF9-13F9-4422-B27D-027477A4D3DC}" type="presParOf" srcId="{6AA3FB3F-E213-4147-93D1-22B952CDFE17}" destId="{8E0947F0-E28B-4B2E-B1D6-BFEED1AF012B}" srcOrd="3" destOrd="0" presId="urn:microsoft.com/office/officeart/2017/3/layout/HorizontalLabelsTimeline"/>
    <dgm:cxn modelId="{1136A87A-E434-41BB-80A0-46AAEDE08A7F}" type="presParOf" srcId="{6AA3FB3F-E213-4147-93D1-22B952CDFE17}" destId="{6BA99215-8D0D-4B24-ACDB-B8619064A20A}" srcOrd="4" destOrd="0" presId="urn:microsoft.com/office/officeart/2017/3/layout/HorizontalLabelsTimeline"/>
    <dgm:cxn modelId="{88347C5C-D98A-4944-9070-675989F337E9}" type="presParOf" srcId="{4C5F54B5-504F-4069-AF1D-9A370FBD268C}" destId="{9B2B8A77-95BF-4B3D-B7A2-74A64BEAD033}" srcOrd="11" destOrd="0" presId="urn:microsoft.com/office/officeart/2017/3/layout/HorizontalLabelsTimeline"/>
    <dgm:cxn modelId="{8D4D38F5-A5F1-4D62-9BCA-6CC478EC7E4C}" type="presParOf" srcId="{4C5F54B5-504F-4069-AF1D-9A370FBD268C}" destId="{CB500B18-4CCC-44D0-A7EE-E63EC340604C}" srcOrd="12" destOrd="0" presId="urn:microsoft.com/office/officeart/2017/3/layout/HorizontalLabelsTimeline"/>
    <dgm:cxn modelId="{CA7B5223-EF74-4D8B-907F-13343593C4EE}" type="presParOf" srcId="{CB500B18-4CCC-44D0-A7EE-E63EC340604C}" destId="{A7F04B95-81DC-4C70-990B-FEE82F4C63E7}" srcOrd="0" destOrd="0" presId="urn:microsoft.com/office/officeart/2017/3/layout/HorizontalLabelsTimeline"/>
    <dgm:cxn modelId="{B568DA8F-9B7B-4436-BC58-424FF51851B0}" type="presParOf" srcId="{CB500B18-4CCC-44D0-A7EE-E63EC340604C}" destId="{16384FAB-C600-47F1-91A6-2EF972F345F9}" srcOrd="1" destOrd="0" presId="urn:microsoft.com/office/officeart/2017/3/layout/HorizontalLabelsTimeline"/>
    <dgm:cxn modelId="{86C961B3-FEDB-4FD6-979C-DD888B422E1F}" type="presParOf" srcId="{16384FAB-C600-47F1-91A6-2EF972F345F9}" destId="{725F2AEF-0925-4411-A89A-5976D96BC3B1}" srcOrd="0" destOrd="0" presId="urn:microsoft.com/office/officeart/2017/3/layout/HorizontalLabelsTimeline"/>
    <dgm:cxn modelId="{73D12A66-181A-4CDC-B203-1DEEEAB3C91C}" type="presParOf" srcId="{16384FAB-C600-47F1-91A6-2EF972F345F9}" destId="{F1CEE27F-E297-4972-B373-BDB021CAF74B}" srcOrd="1" destOrd="0" presId="urn:microsoft.com/office/officeart/2017/3/layout/HorizontalLabelsTimeline"/>
    <dgm:cxn modelId="{F69945AE-CB1D-412C-AD73-1A473E0B1387}" type="presParOf" srcId="{CB500B18-4CCC-44D0-A7EE-E63EC340604C}" destId="{3F1F843F-8CAA-4ECF-B5A2-211D6C43D3C6}" srcOrd="2" destOrd="0" presId="urn:microsoft.com/office/officeart/2017/3/layout/HorizontalLabelsTimeline"/>
    <dgm:cxn modelId="{BA5F73F5-4139-4621-918F-2EF99700F25D}" type="presParOf" srcId="{CB500B18-4CCC-44D0-A7EE-E63EC340604C}" destId="{53B98CC0-1029-46A6-8053-0933F88F7705}" srcOrd="3" destOrd="0" presId="urn:microsoft.com/office/officeart/2017/3/layout/HorizontalLabelsTimeline"/>
    <dgm:cxn modelId="{C16CDDD1-A8B5-4736-9317-432C155AD897}" type="presParOf" srcId="{CB500B18-4CCC-44D0-A7EE-E63EC340604C}" destId="{ED7FD386-E91E-4500-9B1B-A5B2EA2DCD9E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3CD410-5E2E-4080-A893-907D31D22CB3}" type="doc">
      <dgm:prSet loTypeId="urn:microsoft.com/office/officeart/2017/3/layout/HorizontalLabelsTimeline" loCatId="other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23FB80-F2BD-4DDE-80B1-76F84FE09A02}">
      <dgm:prSet phldrT="[Text]" custT="1"/>
      <dgm:spPr>
        <a:xfrm>
          <a:off x="165996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DoubleZero</a:t>
          </a:r>
        </a:p>
      </dgm:t>
    </dgm:pt>
    <dgm:pt modelId="{9B1CA3FF-D252-4AF5-8F50-CFC93ACA9175}" type="parTrans" cxnId="{5BF3B7B1-A779-4E2D-8625-77DE0CA38FEE}">
      <dgm:prSet/>
      <dgm:spPr/>
      <dgm:t>
        <a:bodyPr/>
        <a:lstStyle/>
        <a:p>
          <a:endParaRPr lang="en-US"/>
        </a:p>
      </dgm:t>
    </dgm:pt>
    <dgm:pt modelId="{EBE862E1-9761-4AA7-AA00-BD79FA3B27DD}" type="sibTrans" cxnId="{5BF3B7B1-A779-4E2D-8625-77DE0CA38FEE}">
      <dgm:prSet/>
      <dgm:spPr/>
      <dgm:t>
        <a:bodyPr/>
        <a:lstStyle/>
        <a:p>
          <a:endParaRPr lang="en-US"/>
        </a:p>
      </dgm:t>
    </dgm:pt>
    <dgm:pt modelId="{245E128E-7700-4C91-9411-CDD1DCA94D67}">
      <dgm:prSet phldrT="[Text]" custT="1"/>
      <dgm:spPr>
        <a:xfrm>
          <a:off x="165996" y="360600"/>
          <a:ext cx="2434621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Two-stage wiper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Each stage overrides with 0s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Hence the name: “DoubleZero”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UAC-0088 (RU, BY)</a:t>
          </a:r>
        </a:p>
      </dgm:t>
    </dgm:pt>
    <dgm:pt modelId="{B4D95EBA-0423-4AFA-B379-E030341B1F23}" type="parTrans" cxnId="{68D35F9D-DABF-4E5A-94D4-F988D8E84907}">
      <dgm:prSet/>
      <dgm:spPr/>
      <dgm:t>
        <a:bodyPr/>
        <a:lstStyle/>
        <a:p>
          <a:endParaRPr lang="en-US"/>
        </a:p>
      </dgm:t>
    </dgm:pt>
    <dgm:pt modelId="{4963BA97-D4C5-477B-9B0D-68DB38F61579}" type="sibTrans" cxnId="{68D35F9D-DABF-4E5A-94D4-F988D8E84907}">
      <dgm:prSet/>
      <dgm:spPr/>
      <dgm:t>
        <a:bodyPr/>
        <a:lstStyle/>
        <a:p>
          <a:endParaRPr lang="en-US"/>
        </a:p>
      </dgm:t>
    </dgm:pt>
    <dgm:pt modelId="{2DC4903D-31E8-4ED6-875F-63877788B702}">
      <dgm:prSet phldrT="[Text]" custT="1"/>
      <dgm:spPr>
        <a:xfrm>
          <a:off x="7082535" y="2584323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Somnia Ransomware</a:t>
          </a:r>
        </a:p>
      </dgm:t>
    </dgm:pt>
    <dgm:pt modelId="{A18F8C20-9A13-44DB-9E45-C2DE49ACE5D9}" type="parTrans" cxnId="{A319CB69-6926-431D-A805-EACBFA83FA66}">
      <dgm:prSet/>
      <dgm:spPr/>
      <dgm:t>
        <a:bodyPr/>
        <a:lstStyle/>
        <a:p>
          <a:endParaRPr lang="en-US"/>
        </a:p>
      </dgm:t>
    </dgm:pt>
    <dgm:pt modelId="{EBFDEA83-93E5-4D72-A672-078838B258F5}" type="sibTrans" cxnId="{A319CB69-6926-431D-A805-EACBFA83FA66}">
      <dgm:prSet/>
      <dgm:spPr/>
      <dgm:t>
        <a:bodyPr/>
        <a:lstStyle/>
        <a:p>
          <a:endParaRPr lang="en-US"/>
        </a:p>
      </dgm:t>
    </dgm:pt>
    <dgm:pt modelId="{A9FB790A-3E33-4887-962E-7206A01AD84F}">
      <dgm:prSet phldrT="[Text]" custT="1"/>
      <dgm:spPr>
        <a:xfrm>
          <a:off x="7082535" y="3128391"/>
          <a:ext cx="2434621" cy="839352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 known successful attacks</a:t>
          </a:r>
        </a:p>
        <a:p>
          <a:pPr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pseudo-ransomware (wiper)</a:t>
          </a:r>
        </a:p>
        <a:p>
          <a:pPr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</a:t>
          </a:r>
          <a:r>
            <a:rPr lang="en-US" sz="900" i="1" kern="1200" dirty="0" err="1">
              <a:solidFill>
                <a:srgbClr val="454D55"/>
              </a:solidFill>
              <a:latin typeface="+mn-lt"/>
              <a:ea typeface="+mn-ea"/>
              <a:cs typeface="+mn-cs"/>
            </a:rPr>
            <a:t>FRwL</a:t>
          </a: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 (Russia)</a:t>
          </a:r>
        </a:p>
      </dgm:t>
    </dgm:pt>
    <dgm:pt modelId="{2E34BE83-4A83-4B5F-8976-D4AC57FE5007}" type="parTrans" cxnId="{607143D0-C26B-448B-8E8C-A8A46198F0C6}">
      <dgm:prSet/>
      <dgm:spPr/>
      <dgm:t>
        <a:bodyPr/>
        <a:lstStyle/>
        <a:p>
          <a:endParaRPr lang="en-US"/>
        </a:p>
      </dgm:t>
    </dgm:pt>
    <dgm:pt modelId="{A18338C2-0675-4B1C-898F-3D939F41C34C}" type="sibTrans" cxnId="{607143D0-C26B-448B-8E8C-A8A46198F0C6}">
      <dgm:prSet/>
      <dgm:spPr/>
      <dgm:t>
        <a:bodyPr/>
        <a:lstStyle/>
        <a:p>
          <a:endParaRPr lang="en-US"/>
        </a:p>
      </dgm:t>
    </dgm:pt>
    <dgm:pt modelId="{8A93A940-284B-49B0-9D89-5FA2B3B3C7E5}">
      <dgm:prSet phldrT="[Text]" custT="1"/>
      <dgm:spPr>
        <a:xfrm>
          <a:off x="8465843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RansomBoggs</a:t>
          </a:r>
        </a:p>
      </dgm:t>
    </dgm:pt>
    <dgm:pt modelId="{CD96219D-3688-4138-ACC9-901ED9FEACCC}" type="parTrans" cxnId="{982D7B44-1518-4DD0-82D4-8A3901DD95E9}">
      <dgm:prSet/>
      <dgm:spPr/>
      <dgm:t>
        <a:bodyPr/>
        <a:lstStyle/>
        <a:p>
          <a:endParaRPr lang="en-US"/>
        </a:p>
      </dgm:t>
    </dgm:pt>
    <dgm:pt modelId="{E0447E4A-3C15-4884-AEBE-804149EBD331}" type="sibTrans" cxnId="{982D7B44-1518-4DD0-82D4-8A3901DD95E9}">
      <dgm:prSet/>
      <dgm:spPr/>
      <dgm:t>
        <a:bodyPr/>
        <a:lstStyle/>
        <a:p>
          <a:endParaRPr lang="en-US"/>
        </a:p>
      </dgm:t>
    </dgm:pt>
    <dgm:pt modelId="{6BA5F3BE-D53A-42E0-A7FE-674B99BD07E6}">
      <dgm:prSet phldrT="[Text]" custT="1"/>
      <dgm:spPr>
        <a:xfrm>
          <a:off x="8465843" y="172174"/>
          <a:ext cx="2434621" cy="1233334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Appears to be a “one and done.”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crypto-ransomware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Uses Monsters Inc. references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 known samples discovered in wild</a:t>
          </a:r>
        </a:p>
      </dgm:t>
    </dgm:pt>
    <dgm:pt modelId="{9484BBA1-86EE-4AA2-B94A-A26EED0EFB1E}" type="parTrans" cxnId="{6AEB3B94-8522-4F42-A6BC-BC55C5AED92F}">
      <dgm:prSet/>
      <dgm:spPr/>
      <dgm:t>
        <a:bodyPr/>
        <a:lstStyle/>
        <a:p>
          <a:endParaRPr lang="en-US"/>
        </a:p>
      </dgm:t>
    </dgm:pt>
    <dgm:pt modelId="{48C67DB7-8AA6-454C-83AE-A16B3B9F45FF}" type="sibTrans" cxnId="{6AEB3B94-8522-4F42-A6BC-BC55C5AED92F}">
      <dgm:prSet/>
      <dgm:spPr/>
      <dgm:t>
        <a:bodyPr/>
        <a:lstStyle/>
        <a:p>
          <a:endParaRPr lang="en-US"/>
        </a:p>
      </dgm:t>
    </dgm:pt>
    <dgm:pt modelId="{F01D5F9E-ABC5-4560-ACB4-E6CFBC60BFF2}">
      <dgm:prSet custT="1"/>
      <dgm:spPr>
        <a:xfrm>
          <a:off x="1549304" y="2584323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Industroyer2</a:t>
          </a:r>
        </a:p>
      </dgm:t>
    </dgm:pt>
    <dgm:pt modelId="{FEAC3315-4B36-4E3C-89B3-70A50C7F13CC}" type="parTrans" cxnId="{4B61AF65-3991-4A24-9475-D4AA0127738F}">
      <dgm:prSet/>
      <dgm:spPr/>
      <dgm:t>
        <a:bodyPr/>
        <a:lstStyle/>
        <a:p>
          <a:endParaRPr lang="en-US"/>
        </a:p>
      </dgm:t>
    </dgm:pt>
    <dgm:pt modelId="{36ABC0D0-B41E-401C-840C-2AFBE73989B4}" type="sibTrans" cxnId="{4B61AF65-3991-4A24-9475-D4AA0127738F}">
      <dgm:prSet/>
      <dgm:spPr/>
      <dgm:t>
        <a:bodyPr/>
        <a:lstStyle/>
        <a:p>
          <a:endParaRPr lang="en-US"/>
        </a:p>
      </dgm:t>
    </dgm:pt>
    <dgm:pt modelId="{454D56AF-0D14-43A4-A4AA-2274946C5116}">
      <dgm:prSet custT="1"/>
      <dgm:spPr>
        <a:xfrm>
          <a:off x="2932612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1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ORCSHRED AWFULSHRED SOLOSHRED</a:t>
          </a:r>
        </a:p>
      </dgm:t>
    </dgm:pt>
    <dgm:pt modelId="{340931FA-0A09-49B9-99A7-6650F93FDC08}" type="parTrans" cxnId="{5A3B2130-5035-4E61-92B1-343AA432C9DF}">
      <dgm:prSet/>
      <dgm:spPr/>
      <dgm:t>
        <a:bodyPr/>
        <a:lstStyle/>
        <a:p>
          <a:endParaRPr lang="en-US"/>
        </a:p>
      </dgm:t>
    </dgm:pt>
    <dgm:pt modelId="{511F28C0-50D9-4CBB-862C-2AD0ACC17105}" type="sibTrans" cxnId="{5A3B2130-5035-4E61-92B1-343AA432C9DF}">
      <dgm:prSet/>
      <dgm:spPr/>
      <dgm:t>
        <a:bodyPr/>
        <a:lstStyle/>
        <a:p>
          <a:endParaRPr lang="en-US"/>
        </a:p>
      </dgm:t>
    </dgm:pt>
    <dgm:pt modelId="{A7F4784E-75AE-4F03-B342-C71355D1ACCF}">
      <dgm:prSet custT="1"/>
      <dgm:spPr>
        <a:xfrm>
          <a:off x="4315920" y="2584323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Prestige Ransomware</a:t>
          </a:r>
        </a:p>
      </dgm:t>
    </dgm:pt>
    <dgm:pt modelId="{E8170CB0-7D27-4024-BF4D-F79F86202313}" type="parTrans" cxnId="{33DFDD33-182D-44AF-9877-B1DCECE3CC9D}">
      <dgm:prSet/>
      <dgm:spPr/>
      <dgm:t>
        <a:bodyPr/>
        <a:lstStyle/>
        <a:p>
          <a:endParaRPr lang="en-US"/>
        </a:p>
      </dgm:t>
    </dgm:pt>
    <dgm:pt modelId="{3078DB00-0C2A-4587-8661-74E5E36CBCA7}" type="sibTrans" cxnId="{33DFDD33-182D-44AF-9877-B1DCECE3CC9D}">
      <dgm:prSet/>
      <dgm:spPr/>
      <dgm:t>
        <a:bodyPr/>
        <a:lstStyle/>
        <a:p>
          <a:endParaRPr lang="en-US"/>
        </a:p>
      </dgm:t>
    </dgm:pt>
    <dgm:pt modelId="{A59C9EB4-4836-41EA-88FC-E68E29755DEF}">
      <dgm:prSet custT="1"/>
      <dgm:spPr>
        <a:xfrm>
          <a:off x="5699227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Azov Ransomware</a:t>
          </a:r>
        </a:p>
      </dgm:t>
    </dgm:pt>
    <dgm:pt modelId="{C486CA18-5D6B-49AD-B92C-52313E993EC5}" type="parTrans" cxnId="{C2A8B52A-540B-46B5-A43B-27FAF06A13EF}">
      <dgm:prSet/>
      <dgm:spPr/>
      <dgm:t>
        <a:bodyPr/>
        <a:lstStyle/>
        <a:p>
          <a:endParaRPr lang="en-US"/>
        </a:p>
      </dgm:t>
    </dgm:pt>
    <dgm:pt modelId="{62C75627-0A71-4E35-B62B-749D8AB3C189}" type="sibTrans" cxnId="{C2A8B52A-540B-46B5-A43B-27FAF06A13EF}">
      <dgm:prSet/>
      <dgm:spPr/>
      <dgm:t>
        <a:bodyPr/>
        <a:lstStyle/>
        <a:p>
          <a:endParaRPr lang="en-US"/>
        </a:p>
      </dgm:t>
    </dgm:pt>
    <dgm:pt modelId="{3280BE73-5C4D-4941-9102-E5930904556F}">
      <dgm:prSet custT="1"/>
      <dgm:spPr>
        <a:xfrm>
          <a:off x="2932612" y="411989"/>
          <a:ext cx="2434621" cy="993519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ORCSHRED – Linux worm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AWFULSHRED &amp; SOLOSHRED – Solaris and Linux wipers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gm:t>
    </dgm:pt>
    <dgm:pt modelId="{596FE3BE-79D4-47E4-8416-EDF8385B1DE9}" type="parTrans" cxnId="{B9B38C7F-D679-4A39-B742-6501D3961044}">
      <dgm:prSet/>
      <dgm:spPr/>
      <dgm:t>
        <a:bodyPr/>
        <a:lstStyle/>
        <a:p>
          <a:endParaRPr lang="en-US"/>
        </a:p>
      </dgm:t>
    </dgm:pt>
    <dgm:pt modelId="{8E22D1FB-CF90-47F0-B06E-C66C75D54226}" type="sibTrans" cxnId="{B9B38C7F-D679-4A39-B742-6501D3961044}">
      <dgm:prSet/>
      <dgm:spPr/>
      <dgm:t>
        <a:bodyPr/>
        <a:lstStyle/>
        <a:p>
          <a:endParaRPr lang="en-US"/>
        </a:p>
      </dgm:t>
    </dgm:pt>
    <dgm:pt modelId="{47BE8E0B-496B-44FC-825E-C2A10D821DC9}">
      <dgm:prSet custT="1"/>
      <dgm:spPr>
        <a:xfrm>
          <a:off x="1549304" y="3128391"/>
          <a:ext cx="2434621" cy="1233334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- 2</a:t>
          </a:r>
          <a:r>
            <a:rPr lang="en-US" sz="800" i="1" kern="1200" baseline="30000" dirty="0">
              <a:solidFill>
                <a:srgbClr val="454D55"/>
              </a:solidFill>
              <a:latin typeface="+mn-lt"/>
              <a:ea typeface="+mn-ea"/>
              <a:cs typeface="+mn-cs"/>
            </a:rPr>
            <a:t>nd</a:t>
          </a: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 iteration of Industroyer (2016)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Configurable malware targeting energy provider ICS systems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Used with the 3 “Shreds” and CW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gm:t>
    </dgm:pt>
    <dgm:pt modelId="{26C37286-A207-4C3A-8F03-B64C4EB72DB8}" type="parTrans" cxnId="{47F4D29A-7D65-4C2F-8677-61780F0F1118}">
      <dgm:prSet/>
      <dgm:spPr/>
      <dgm:t>
        <a:bodyPr/>
        <a:lstStyle/>
        <a:p>
          <a:endParaRPr lang="en-US"/>
        </a:p>
      </dgm:t>
    </dgm:pt>
    <dgm:pt modelId="{258C30B8-1EDE-458F-9BAB-BD0E5C8E1BF9}" type="sibTrans" cxnId="{47F4D29A-7D65-4C2F-8677-61780F0F1118}">
      <dgm:prSet/>
      <dgm:spPr/>
      <dgm:t>
        <a:bodyPr/>
        <a:lstStyle/>
        <a:p>
          <a:endParaRPr lang="en-US"/>
        </a:p>
      </dgm:t>
    </dgm:pt>
    <dgm:pt modelId="{1827863D-2FA1-48D1-81C4-0E7D31ADB47E}">
      <dgm:prSet custT="1"/>
      <dgm:spPr>
        <a:xfrm>
          <a:off x="4315920" y="3128391"/>
          <a:ext cx="2434621" cy="993519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UA &amp; PO logistics orgs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Ransomware with 3 delivery mechanisms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IRIDIUM (Russia)</a:t>
          </a:r>
        </a:p>
      </dgm:t>
    </dgm:pt>
    <dgm:pt modelId="{B426C98F-7250-4E9E-84CB-E9FC83F8CB06}" type="parTrans" cxnId="{7749B4AD-5089-49E7-8F6B-1B2382C9B50E}">
      <dgm:prSet/>
      <dgm:spPr/>
      <dgm:t>
        <a:bodyPr/>
        <a:lstStyle/>
        <a:p>
          <a:endParaRPr lang="en-US"/>
        </a:p>
      </dgm:t>
    </dgm:pt>
    <dgm:pt modelId="{D0D7EB30-49F6-43D6-AF40-1B9302B3ADF0}" type="sibTrans" cxnId="{7749B4AD-5089-49E7-8F6B-1B2382C9B50E}">
      <dgm:prSet/>
      <dgm:spPr/>
      <dgm:t>
        <a:bodyPr/>
        <a:lstStyle/>
        <a:p>
          <a:endParaRPr lang="en-US"/>
        </a:p>
      </dgm:t>
    </dgm:pt>
    <dgm:pt modelId="{CF564C6C-7771-4FD5-B851-B5B84730268F}">
      <dgm:prSet custT="1"/>
      <dgm:spPr>
        <a:xfrm>
          <a:off x="5699227" y="172174"/>
          <a:ext cx="2434621" cy="1233334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Still being used as of this writing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Pseudo-ransomware and polymorphic worm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Thousands of samples discovered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Unknown attribution</a:t>
          </a:r>
        </a:p>
      </dgm:t>
    </dgm:pt>
    <dgm:pt modelId="{5A57A755-D716-4DC9-9A51-20693042AFC8}" type="parTrans" cxnId="{5F80C7E1-A7BD-418E-A665-3DAF3DEDF5A4}">
      <dgm:prSet/>
      <dgm:spPr/>
      <dgm:t>
        <a:bodyPr/>
        <a:lstStyle/>
        <a:p>
          <a:endParaRPr lang="en-US"/>
        </a:p>
      </dgm:t>
    </dgm:pt>
    <dgm:pt modelId="{024A7FBC-BB10-4242-BAF3-82678A4C13DA}" type="sibTrans" cxnId="{5F80C7E1-A7BD-418E-A665-3DAF3DEDF5A4}">
      <dgm:prSet/>
      <dgm:spPr/>
      <dgm:t>
        <a:bodyPr/>
        <a:lstStyle/>
        <a:p>
          <a:endParaRPr lang="en-US"/>
        </a:p>
      </dgm:t>
    </dgm:pt>
    <dgm:pt modelId="{687CC7BD-79EF-4A0F-BDD3-809BFA49E6BE}" type="pres">
      <dgm:prSet presAssocID="{FF3CD410-5E2E-4080-A893-907D31D22CB3}" presName="root" presStyleCnt="0">
        <dgm:presLayoutVars>
          <dgm:chMax/>
          <dgm:chPref/>
          <dgm:animLvl val="lvl"/>
        </dgm:presLayoutVars>
      </dgm:prSet>
      <dgm:spPr/>
    </dgm:pt>
    <dgm:pt modelId="{6168B371-2815-4661-9209-F8A29814ADCC}" type="pres">
      <dgm:prSet presAssocID="{FF3CD410-5E2E-4080-A893-907D31D22CB3}" presName="divider" presStyleLbl="fgAcc1" presStyleIdx="0" presStyleCnt="1"/>
      <dgm:spPr>
        <a:xfrm>
          <a:off x="0" y="2266950"/>
          <a:ext cx="11066462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4C5F54B5-504F-4069-AF1D-9A370FBD268C}" type="pres">
      <dgm:prSet presAssocID="{FF3CD410-5E2E-4080-A893-907D31D22CB3}" presName="nodes" presStyleCnt="0">
        <dgm:presLayoutVars>
          <dgm:chMax/>
          <dgm:chPref/>
          <dgm:animLvl val="lvl"/>
        </dgm:presLayoutVars>
      </dgm:prSet>
      <dgm:spPr/>
    </dgm:pt>
    <dgm:pt modelId="{34539F78-7536-446A-B749-4315D26F2C4E}" type="pres">
      <dgm:prSet presAssocID="{D423FB80-F2BD-4DDE-80B1-76F84FE09A02}" presName="composite" presStyleCnt="0"/>
      <dgm:spPr/>
    </dgm:pt>
    <dgm:pt modelId="{64E37A6A-8F95-4F28-92FC-1FE8089D7DAF}" type="pres">
      <dgm:prSet presAssocID="{D423FB80-F2BD-4DDE-80B1-76F84FE09A02}" presName="L1TextContainer" presStyleLbl="alignNode1" presStyleIdx="0" presStyleCnt="7">
        <dgm:presLayoutVars>
          <dgm:chMax val="1"/>
          <dgm:chPref val="1"/>
          <dgm:bulletEnabled val="1"/>
        </dgm:presLayoutVars>
      </dgm:prSet>
      <dgm:spPr/>
    </dgm:pt>
    <dgm:pt modelId="{301B11E7-9AB9-40DA-A950-87C47281308D}" type="pres">
      <dgm:prSet presAssocID="{D423FB80-F2BD-4DDE-80B1-76F84FE09A02}" presName="L2TextContainerWrapper" presStyleCnt="0">
        <dgm:presLayoutVars>
          <dgm:bulletEnabled val="1"/>
        </dgm:presLayoutVars>
      </dgm:prSet>
      <dgm:spPr/>
    </dgm:pt>
    <dgm:pt modelId="{255B3FC7-BD87-4810-87ED-7952D0F23157}" type="pres">
      <dgm:prSet presAssocID="{D423FB80-F2BD-4DDE-80B1-76F84FE09A02}" presName="L2TextContainer" presStyleLbl="bgAccFollowNode1" presStyleIdx="0" presStyleCnt="7"/>
      <dgm:spPr/>
    </dgm:pt>
    <dgm:pt modelId="{4B545162-9690-412E-B970-54DA905B44AF}" type="pres">
      <dgm:prSet presAssocID="{D423FB80-F2BD-4DDE-80B1-76F84FE09A02}" presName="FlexibleEmptyPlaceHolder" presStyleCnt="0"/>
      <dgm:spPr/>
    </dgm:pt>
    <dgm:pt modelId="{DF478A7F-4668-4E0A-86F7-C1205CF5AA73}" type="pres">
      <dgm:prSet presAssocID="{D423FB80-F2BD-4DDE-80B1-76F84FE09A02}" presName="ConnectLine" presStyleLbl="sibTrans1D1" presStyleIdx="0" presStyleCnt="7"/>
      <dgm:spPr>
        <a:xfrm>
          <a:off x="1383307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6D7F9BE3-3008-4E5E-96F3-C71D72649902}" type="pres">
      <dgm:prSet presAssocID="{D423FB80-F2BD-4DDE-80B1-76F84FE09A02}" presName="ConnectorPoint" presStyleLbl="node1" presStyleIdx="0" presStyleCnt="7"/>
      <dgm:spPr>
        <a:xfrm rot="2700000">
          <a:off x="1348042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02633C3C-6589-41FB-998C-85A7548107A4}" type="pres">
      <dgm:prSet presAssocID="{D423FB80-F2BD-4DDE-80B1-76F84FE09A02}" presName="EmptyPlaceHolder" presStyleCnt="0"/>
      <dgm:spPr/>
    </dgm:pt>
    <dgm:pt modelId="{41467129-B2CC-4E38-A5B2-56D30FA28409}" type="pres">
      <dgm:prSet presAssocID="{EBE862E1-9761-4AA7-AA00-BD79FA3B27DD}" presName="spaceBetweenRectangles" presStyleCnt="0"/>
      <dgm:spPr/>
    </dgm:pt>
    <dgm:pt modelId="{C7F26193-F277-4FC2-96E8-E896E5EFC9BC}" type="pres">
      <dgm:prSet presAssocID="{F01D5F9E-ABC5-4560-ACB4-E6CFBC60BFF2}" presName="composite" presStyleCnt="0"/>
      <dgm:spPr/>
    </dgm:pt>
    <dgm:pt modelId="{5C68C37A-C349-49AE-97A1-63D110D2C7D1}" type="pres">
      <dgm:prSet presAssocID="{F01D5F9E-ABC5-4560-ACB4-E6CFBC60BFF2}" presName="L1TextContainer" presStyleLbl="alignNode1" presStyleIdx="1" presStyleCnt="7">
        <dgm:presLayoutVars>
          <dgm:chMax val="1"/>
          <dgm:chPref val="1"/>
          <dgm:bulletEnabled val="1"/>
        </dgm:presLayoutVars>
      </dgm:prSet>
      <dgm:spPr/>
    </dgm:pt>
    <dgm:pt modelId="{3E3F09C6-0C94-40B1-A308-6929444363D4}" type="pres">
      <dgm:prSet presAssocID="{F01D5F9E-ABC5-4560-ACB4-E6CFBC60BFF2}" presName="L2TextContainerWrapper" presStyleCnt="0">
        <dgm:presLayoutVars>
          <dgm:bulletEnabled val="1"/>
        </dgm:presLayoutVars>
      </dgm:prSet>
      <dgm:spPr/>
    </dgm:pt>
    <dgm:pt modelId="{A01D9671-7007-4F3F-98D6-A9730C5B45E4}" type="pres">
      <dgm:prSet presAssocID="{F01D5F9E-ABC5-4560-ACB4-E6CFBC60BFF2}" presName="L2TextContainer" presStyleLbl="bgAccFollowNode1" presStyleIdx="1" presStyleCnt="7"/>
      <dgm:spPr/>
    </dgm:pt>
    <dgm:pt modelId="{65C95A24-31B5-46D2-BCB4-07372ABDD6F2}" type="pres">
      <dgm:prSet presAssocID="{F01D5F9E-ABC5-4560-ACB4-E6CFBC60BFF2}" presName="FlexibleEmptyPlaceHolder" presStyleCnt="0"/>
      <dgm:spPr/>
    </dgm:pt>
    <dgm:pt modelId="{D4347EDB-4883-4C4B-A672-6266C9702B5A}" type="pres">
      <dgm:prSet presAssocID="{F01D5F9E-ABC5-4560-ACB4-E6CFBC60BFF2}" presName="ConnectLine" presStyleLbl="sibTrans1D1" presStyleIdx="1" presStyleCnt="7"/>
      <dgm:spPr>
        <a:xfrm>
          <a:off x="2766615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D10813CD-B7B7-4CC7-9B2D-B5AE3D30A4DA}" type="pres">
      <dgm:prSet presAssocID="{F01D5F9E-ABC5-4560-ACB4-E6CFBC60BFF2}" presName="ConnectorPoint" presStyleLbl="node1" presStyleIdx="1" presStyleCnt="7"/>
      <dgm:spPr>
        <a:xfrm rot="2700000">
          <a:off x="2731350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143FACBA-FB69-402B-8D92-68DCE90EA86A}" type="pres">
      <dgm:prSet presAssocID="{F01D5F9E-ABC5-4560-ACB4-E6CFBC60BFF2}" presName="EmptyPlaceHolder" presStyleCnt="0"/>
      <dgm:spPr/>
    </dgm:pt>
    <dgm:pt modelId="{0587E036-7F91-482C-9B0A-860FD4CCD0E2}" type="pres">
      <dgm:prSet presAssocID="{36ABC0D0-B41E-401C-840C-2AFBE73989B4}" presName="spaceBetweenRectangles" presStyleCnt="0"/>
      <dgm:spPr/>
    </dgm:pt>
    <dgm:pt modelId="{795AD8F1-7B20-410C-90F4-2E04F4F4C93D}" type="pres">
      <dgm:prSet presAssocID="{454D56AF-0D14-43A4-A4AA-2274946C5116}" presName="composite" presStyleCnt="0"/>
      <dgm:spPr/>
    </dgm:pt>
    <dgm:pt modelId="{C5503B6E-C1DB-44F5-ABB8-38EF445ED1E8}" type="pres">
      <dgm:prSet presAssocID="{454D56AF-0D14-43A4-A4AA-2274946C5116}" presName="L1TextContainer" presStyleLbl="alignNode1" presStyleIdx="2" presStyleCnt="7">
        <dgm:presLayoutVars>
          <dgm:chMax val="1"/>
          <dgm:chPref val="1"/>
          <dgm:bulletEnabled val="1"/>
        </dgm:presLayoutVars>
      </dgm:prSet>
      <dgm:spPr/>
    </dgm:pt>
    <dgm:pt modelId="{FD7DE90B-3DDE-4250-BB93-6AFB95DB30C9}" type="pres">
      <dgm:prSet presAssocID="{454D56AF-0D14-43A4-A4AA-2274946C5116}" presName="L2TextContainerWrapper" presStyleCnt="0">
        <dgm:presLayoutVars>
          <dgm:bulletEnabled val="1"/>
        </dgm:presLayoutVars>
      </dgm:prSet>
      <dgm:spPr/>
    </dgm:pt>
    <dgm:pt modelId="{04897CD2-CF6F-4A55-8E79-1E7393B07B06}" type="pres">
      <dgm:prSet presAssocID="{454D56AF-0D14-43A4-A4AA-2274946C5116}" presName="L2TextContainer" presStyleLbl="bgAccFollowNode1" presStyleIdx="2" presStyleCnt="7"/>
      <dgm:spPr/>
    </dgm:pt>
    <dgm:pt modelId="{30F499EF-86B9-43D4-9E36-2ADCD18D3C55}" type="pres">
      <dgm:prSet presAssocID="{454D56AF-0D14-43A4-A4AA-2274946C5116}" presName="FlexibleEmptyPlaceHolder" presStyleCnt="0"/>
      <dgm:spPr/>
    </dgm:pt>
    <dgm:pt modelId="{73ACB8E4-FFC1-49E5-BB46-1EBD63F3BF67}" type="pres">
      <dgm:prSet presAssocID="{454D56AF-0D14-43A4-A4AA-2274946C5116}" presName="ConnectLine" presStyleLbl="sibTrans1D1" presStyleIdx="2" presStyleCnt="7"/>
      <dgm:spPr>
        <a:xfrm>
          <a:off x="4149923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FE89438A-B301-4219-9492-D30967496E8F}" type="pres">
      <dgm:prSet presAssocID="{454D56AF-0D14-43A4-A4AA-2274946C5116}" presName="ConnectorPoint" presStyleLbl="node1" presStyleIdx="2" presStyleCnt="7"/>
      <dgm:spPr>
        <a:xfrm rot="2700000">
          <a:off x="4114657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80E00C49-A058-42B1-B4A9-8FC8989D4F58}" type="pres">
      <dgm:prSet presAssocID="{454D56AF-0D14-43A4-A4AA-2274946C5116}" presName="EmptyPlaceHolder" presStyleCnt="0"/>
      <dgm:spPr/>
    </dgm:pt>
    <dgm:pt modelId="{396E0C2C-79C3-4FCA-B5E5-8B3C2758C30F}" type="pres">
      <dgm:prSet presAssocID="{511F28C0-50D9-4CBB-862C-2AD0ACC17105}" presName="spaceBetweenRectangles" presStyleCnt="0"/>
      <dgm:spPr/>
    </dgm:pt>
    <dgm:pt modelId="{866B658A-D972-4AD8-A7E6-4082FD2CB001}" type="pres">
      <dgm:prSet presAssocID="{A7F4784E-75AE-4F03-B342-C71355D1ACCF}" presName="composite" presStyleCnt="0"/>
      <dgm:spPr/>
    </dgm:pt>
    <dgm:pt modelId="{CBCB6B30-5D46-4B19-B9DE-C0B7FB057712}" type="pres">
      <dgm:prSet presAssocID="{A7F4784E-75AE-4F03-B342-C71355D1ACCF}" presName="L1TextContainer" presStyleLbl="alignNode1" presStyleIdx="3" presStyleCnt="7">
        <dgm:presLayoutVars>
          <dgm:chMax val="1"/>
          <dgm:chPref val="1"/>
          <dgm:bulletEnabled val="1"/>
        </dgm:presLayoutVars>
      </dgm:prSet>
      <dgm:spPr/>
    </dgm:pt>
    <dgm:pt modelId="{746F6004-1265-4B16-B698-179F0477DB3D}" type="pres">
      <dgm:prSet presAssocID="{A7F4784E-75AE-4F03-B342-C71355D1ACCF}" presName="L2TextContainerWrapper" presStyleCnt="0">
        <dgm:presLayoutVars>
          <dgm:bulletEnabled val="1"/>
        </dgm:presLayoutVars>
      </dgm:prSet>
      <dgm:spPr/>
    </dgm:pt>
    <dgm:pt modelId="{95B1E40E-26D9-44C8-A99F-14EA44505DF3}" type="pres">
      <dgm:prSet presAssocID="{A7F4784E-75AE-4F03-B342-C71355D1ACCF}" presName="L2TextContainer" presStyleLbl="bgAccFollowNode1" presStyleIdx="3" presStyleCnt="7"/>
      <dgm:spPr/>
    </dgm:pt>
    <dgm:pt modelId="{752FC6D6-93A6-414C-B65D-6F2858E07E0C}" type="pres">
      <dgm:prSet presAssocID="{A7F4784E-75AE-4F03-B342-C71355D1ACCF}" presName="FlexibleEmptyPlaceHolder" presStyleCnt="0"/>
      <dgm:spPr/>
    </dgm:pt>
    <dgm:pt modelId="{BBBD3B06-9C30-48DB-A77E-5A358B1C6E78}" type="pres">
      <dgm:prSet presAssocID="{A7F4784E-75AE-4F03-B342-C71355D1ACCF}" presName="ConnectLine" presStyleLbl="sibTrans1D1" presStyleIdx="3" presStyleCnt="7"/>
      <dgm:spPr>
        <a:xfrm>
          <a:off x="5533230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C574381E-6C24-436D-B265-4BCFEFA46591}" type="pres">
      <dgm:prSet presAssocID="{A7F4784E-75AE-4F03-B342-C71355D1ACCF}" presName="ConnectorPoint" presStyleLbl="node1" presStyleIdx="3" presStyleCnt="7"/>
      <dgm:spPr>
        <a:xfrm rot="2700000">
          <a:off x="5497965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CC7E7566-0B46-4E0A-B951-BFE404664D2C}" type="pres">
      <dgm:prSet presAssocID="{A7F4784E-75AE-4F03-B342-C71355D1ACCF}" presName="EmptyPlaceHolder" presStyleCnt="0"/>
      <dgm:spPr/>
    </dgm:pt>
    <dgm:pt modelId="{F50C4635-5C0A-4C07-B5AD-BABD96009847}" type="pres">
      <dgm:prSet presAssocID="{3078DB00-0C2A-4587-8661-74E5E36CBCA7}" presName="spaceBetweenRectangles" presStyleCnt="0"/>
      <dgm:spPr/>
    </dgm:pt>
    <dgm:pt modelId="{5667DB6C-E90F-44DB-BFD7-8570D48D28D4}" type="pres">
      <dgm:prSet presAssocID="{A59C9EB4-4836-41EA-88FC-E68E29755DEF}" presName="composite" presStyleCnt="0"/>
      <dgm:spPr/>
    </dgm:pt>
    <dgm:pt modelId="{88F6D506-033B-4CA4-9572-41E373A6B43C}" type="pres">
      <dgm:prSet presAssocID="{A59C9EB4-4836-41EA-88FC-E68E29755DEF}" presName="L1TextContainer" presStyleLbl="alignNode1" presStyleIdx="4" presStyleCnt="7">
        <dgm:presLayoutVars>
          <dgm:chMax val="1"/>
          <dgm:chPref val="1"/>
          <dgm:bulletEnabled val="1"/>
        </dgm:presLayoutVars>
      </dgm:prSet>
      <dgm:spPr/>
    </dgm:pt>
    <dgm:pt modelId="{E3303ED6-54B9-4518-AD7C-3197102106EF}" type="pres">
      <dgm:prSet presAssocID="{A59C9EB4-4836-41EA-88FC-E68E29755DEF}" presName="L2TextContainerWrapper" presStyleCnt="0">
        <dgm:presLayoutVars>
          <dgm:bulletEnabled val="1"/>
        </dgm:presLayoutVars>
      </dgm:prSet>
      <dgm:spPr/>
    </dgm:pt>
    <dgm:pt modelId="{FE14A9FC-66E7-4679-B63E-054F98E59204}" type="pres">
      <dgm:prSet presAssocID="{A59C9EB4-4836-41EA-88FC-E68E29755DEF}" presName="L2TextContainer" presStyleLbl="bgAccFollowNode1" presStyleIdx="4" presStyleCnt="7"/>
      <dgm:spPr/>
    </dgm:pt>
    <dgm:pt modelId="{8F1DAFAE-685A-4EC1-8FC0-2EE182F59B78}" type="pres">
      <dgm:prSet presAssocID="{A59C9EB4-4836-41EA-88FC-E68E29755DEF}" presName="FlexibleEmptyPlaceHolder" presStyleCnt="0"/>
      <dgm:spPr/>
    </dgm:pt>
    <dgm:pt modelId="{4702B22B-8EB6-4454-9F8E-9A963F32B8A1}" type="pres">
      <dgm:prSet presAssocID="{A59C9EB4-4836-41EA-88FC-E68E29755DEF}" presName="ConnectLine" presStyleLbl="sibTrans1D1" presStyleIdx="4" presStyleCnt="7"/>
      <dgm:spPr>
        <a:xfrm>
          <a:off x="6916538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F2E81385-B138-4A59-9452-A3C9AC4F2012}" type="pres">
      <dgm:prSet presAssocID="{A59C9EB4-4836-41EA-88FC-E68E29755DEF}" presName="ConnectorPoint" presStyleLbl="node1" presStyleIdx="4" presStyleCnt="7"/>
      <dgm:spPr>
        <a:xfrm rot="2700000">
          <a:off x="6881273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00C34F8E-67EA-485C-B754-5C6C9BC871C5}" type="pres">
      <dgm:prSet presAssocID="{A59C9EB4-4836-41EA-88FC-E68E29755DEF}" presName="EmptyPlaceHolder" presStyleCnt="0"/>
      <dgm:spPr/>
    </dgm:pt>
    <dgm:pt modelId="{E2C470F7-A894-4A64-A64E-235B0E510421}" type="pres">
      <dgm:prSet presAssocID="{62C75627-0A71-4E35-B62B-749D8AB3C189}" presName="spaceBetweenRectangles" presStyleCnt="0"/>
      <dgm:spPr/>
    </dgm:pt>
    <dgm:pt modelId="{6AA3FB3F-E213-4147-93D1-22B952CDFE17}" type="pres">
      <dgm:prSet presAssocID="{2DC4903D-31E8-4ED6-875F-63877788B702}" presName="composite" presStyleCnt="0"/>
      <dgm:spPr/>
    </dgm:pt>
    <dgm:pt modelId="{270971D8-F05B-4392-88C0-D9921BB5F6B0}" type="pres">
      <dgm:prSet presAssocID="{2DC4903D-31E8-4ED6-875F-63877788B702}" presName="L1TextContainer" presStyleLbl="alignNode1" presStyleIdx="5" presStyleCnt="7">
        <dgm:presLayoutVars>
          <dgm:chMax val="1"/>
          <dgm:chPref val="1"/>
          <dgm:bulletEnabled val="1"/>
        </dgm:presLayoutVars>
      </dgm:prSet>
      <dgm:spPr/>
    </dgm:pt>
    <dgm:pt modelId="{68B34C20-0EE9-4A51-9634-702BEA794899}" type="pres">
      <dgm:prSet presAssocID="{2DC4903D-31E8-4ED6-875F-63877788B702}" presName="L2TextContainerWrapper" presStyleCnt="0">
        <dgm:presLayoutVars>
          <dgm:bulletEnabled val="1"/>
        </dgm:presLayoutVars>
      </dgm:prSet>
      <dgm:spPr/>
    </dgm:pt>
    <dgm:pt modelId="{1D60394B-1800-4790-9694-08B1C1D1B34D}" type="pres">
      <dgm:prSet presAssocID="{2DC4903D-31E8-4ED6-875F-63877788B702}" presName="L2TextContainer" presStyleLbl="bgAccFollowNode1" presStyleIdx="5" presStyleCnt="7"/>
      <dgm:spPr/>
    </dgm:pt>
    <dgm:pt modelId="{F7828579-24D8-4EC2-A1D6-344D5AD522E4}" type="pres">
      <dgm:prSet presAssocID="{2DC4903D-31E8-4ED6-875F-63877788B702}" presName="FlexibleEmptyPlaceHolder" presStyleCnt="0"/>
      <dgm:spPr/>
    </dgm:pt>
    <dgm:pt modelId="{59F1EF41-14EA-48EE-A559-118169DBDB24}" type="pres">
      <dgm:prSet presAssocID="{2DC4903D-31E8-4ED6-875F-63877788B702}" presName="ConnectLine" presStyleLbl="sibTrans1D1" presStyleIdx="5" presStyleCnt="7"/>
      <dgm:spPr>
        <a:xfrm>
          <a:off x="8299846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8E0947F0-E28B-4B2E-B1D6-BFEED1AF012B}" type="pres">
      <dgm:prSet presAssocID="{2DC4903D-31E8-4ED6-875F-63877788B702}" presName="ConnectorPoint" presStyleLbl="node1" presStyleIdx="5" presStyleCnt="7"/>
      <dgm:spPr>
        <a:xfrm rot="2700000">
          <a:off x="8264581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6BA99215-8D0D-4B24-ACDB-B8619064A20A}" type="pres">
      <dgm:prSet presAssocID="{2DC4903D-31E8-4ED6-875F-63877788B702}" presName="EmptyPlaceHolder" presStyleCnt="0"/>
      <dgm:spPr/>
    </dgm:pt>
    <dgm:pt modelId="{9B2B8A77-95BF-4B3D-B7A2-74A64BEAD033}" type="pres">
      <dgm:prSet presAssocID="{EBFDEA83-93E5-4D72-A672-078838B258F5}" presName="spaceBetweenRectangles" presStyleCnt="0"/>
      <dgm:spPr/>
    </dgm:pt>
    <dgm:pt modelId="{CB500B18-4CCC-44D0-A7EE-E63EC340604C}" type="pres">
      <dgm:prSet presAssocID="{8A93A940-284B-49B0-9D89-5FA2B3B3C7E5}" presName="composite" presStyleCnt="0"/>
      <dgm:spPr/>
    </dgm:pt>
    <dgm:pt modelId="{A7F04B95-81DC-4C70-990B-FEE82F4C63E7}" type="pres">
      <dgm:prSet presAssocID="{8A93A940-284B-49B0-9D89-5FA2B3B3C7E5}" presName="L1TextContainer" presStyleLbl="alignNode1" presStyleIdx="6" presStyleCnt="7">
        <dgm:presLayoutVars>
          <dgm:chMax val="1"/>
          <dgm:chPref val="1"/>
          <dgm:bulletEnabled val="1"/>
        </dgm:presLayoutVars>
      </dgm:prSet>
      <dgm:spPr/>
    </dgm:pt>
    <dgm:pt modelId="{16384FAB-C600-47F1-91A6-2EF972F345F9}" type="pres">
      <dgm:prSet presAssocID="{8A93A940-284B-49B0-9D89-5FA2B3B3C7E5}" presName="L2TextContainerWrapper" presStyleCnt="0">
        <dgm:presLayoutVars>
          <dgm:bulletEnabled val="1"/>
        </dgm:presLayoutVars>
      </dgm:prSet>
      <dgm:spPr/>
    </dgm:pt>
    <dgm:pt modelId="{725F2AEF-0925-4411-A89A-5976D96BC3B1}" type="pres">
      <dgm:prSet presAssocID="{8A93A940-284B-49B0-9D89-5FA2B3B3C7E5}" presName="L2TextContainer" presStyleLbl="bgAccFollowNode1" presStyleIdx="6" presStyleCnt="7"/>
      <dgm:spPr/>
    </dgm:pt>
    <dgm:pt modelId="{F1CEE27F-E297-4972-B373-BDB021CAF74B}" type="pres">
      <dgm:prSet presAssocID="{8A93A940-284B-49B0-9D89-5FA2B3B3C7E5}" presName="FlexibleEmptyPlaceHolder" presStyleCnt="0"/>
      <dgm:spPr/>
    </dgm:pt>
    <dgm:pt modelId="{3F1F843F-8CAA-4ECF-B5A2-211D6C43D3C6}" type="pres">
      <dgm:prSet presAssocID="{8A93A940-284B-49B0-9D89-5FA2B3B3C7E5}" presName="ConnectLine" presStyleLbl="sibTrans1D1" presStyleIdx="6" presStyleCnt="7"/>
      <dgm:spPr>
        <a:xfrm>
          <a:off x="9683154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53B98CC0-1029-46A6-8053-0933F88F7705}" type="pres">
      <dgm:prSet presAssocID="{8A93A940-284B-49B0-9D89-5FA2B3B3C7E5}" presName="ConnectorPoint" presStyleLbl="node1" presStyleIdx="6" presStyleCnt="7"/>
      <dgm:spPr>
        <a:xfrm rot="2700000">
          <a:off x="9647888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ED7FD386-E91E-4500-9B1B-A5B2EA2DCD9E}" type="pres">
      <dgm:prSet presAssocID="{8A93A940-284B-49B0-9D89-5FA2B3B3C7E5}" presName="EmptyPlaceHolder" presStyleCnt="0"/>
      <dgm:spPr/>
    </dgm:pt>
  </dgm:ptLst>
  <dgm:cxnLst>
    <dgm:cxn modelId="{EADCFF1E-172D-4C2D-BDB4-9D2B19597296}" type="presOf" srcId="{47BE8E0B-496B-44FC-825E-C2A10D821DC9}" destId="{A01D9671-7007-4F3F-98D6-A9730C5B45E4}" srcOrd="0" destOrd="0" presId="urn:microsoft.com/office/officeart/2017/3/layout/HorizontalLabelsTimeline"/>
    <dgm:cxn modelId="{C2A8B52A-540B-46B5-A43B-27FAF06A13EF}" srcId="{FF3CD410-5E2E-4080-A893-907D31D22CB3}" destId="{A59C9EB4-4836-41EA-88FC-E68E29755DEF}" srcOrd="4" destOrd="0" parTransId="{C486CA18-5D6B-49AD-B92C-52313E993EC5}" sibTransId="{62C75627-0A71-4E35-B62B-749D8AB3C189}"/>
    <dgm:cxn modelId="{5A3B2130-5035-4E61-92B1-343AA432C9DF}" srcId="{FF3CD410-5E2E-4080-A893-907D31D22CB3}" destId="{454D56AF-0D14-43A4-A4AA-2274946C5116}" srcOrd="2" destOrd="0" parTransId="{340931FA-0A09-49B9-99A7-6650F93FDC08}" sibTransId="{511F28C0-50D9-4CBB-862C-2AD0ACC17105}"/>
    <dgm:cxn modelId="{33DFDD33-182D-44AF-9877-B1DCECE3CC9D}" srcId="{FF3CD410-5E2E-4080-A893-907D31D22CB3}" destId="{A7F4784E-75AE-4F03-B342-C71355D1ACCF}" srcOrd="3" destOrd="0" parTransId="{E8170CB0-7D27-4024-BF4D-F79F86202313}" sibTransId="{3078DB00-0C2A-4587-8661-74E5E36CBCA7}"/>
    <dgm:cxn modelId="{4F0EAB3D-D6DC-4270-A428-F626A2666D2A}" type="presOf" srcId="{8A93A940-284B-49B0-9D89-5FA2B3B3C7E5}" destId="{A7F04B95-81DC-4C70-990B-FEE82F4C63E7}" srcOrd="0" destOrd="0" presId="urn:microsoft.com/office/officeart/2017/3/layout/HorizontalLabelsTimeline"/>
    <dgm:cxn modelId="{C436E05B-3981-4E5A-BD66-5DBD06BC52A1}" type="presOf" srcId="{F01D5F9E-ABC5-4560-ACB4-E6CFBC60BFF2}" destId="{5C68C37A-C349-49AE-97A1-63D110D2C7D1}" srcOrd="0" destOrd="0" presId="urn:microsoft.com/office/officeart/2017/3/layout/HorizontalLabelsTimeline"/>
    <dgm:cxn modelId="{982D7B44-1518-4DD0-82D4-8A3901DD95E9}" srcId="{FF3CD410-5E2E-4080-A893-907D31D22CB3}" destId="{8A93A940-284B-49B0-9D89-5FA2B3B3C7E5}" srcOrd="6" destOrd="0" parTransId="{CD96219D-3688-4138-ACC9-901ED9FEACCC}" sibTransId="{E0447E4A-3C15-4884-AEBE-804149EBD331}"/>
    <dgm:cxn modelId="{4B61AF65-3991-4A24-9475-D4AA0127738F}" srcId="{FF3CD410-5E2E-4080-A893-907D31D22CB3}" destId="{F01D5F9E-ABC5-4560-ACB4-E6CFBC60BFF2}" srcOrd="1" destOrd="0" parTransId="{FEAC3315-4B36-4E3C-89B3-70A50C7F13CC}" sibTransId="{36ABC0D0-B41E-401C-840C-2AFBE73989B4}"/>
    <dgm:cxn modelId="{A319CB69-6926-431D-A805-EACBFA83FA66}" srcId="{FF3CD410-5E2E-4080-A893-907D31D22CB3}" destId="{2DC4903D-31E8-4ED6-875F-63877788B702}" srcOrd="5" destOrd="0" parTransId="{A18F8C20-9A13-44DB-9E45-C2DE49ACE5D9}" sibTransId="{EBFDEA83-93E5-4D72-A672-078838B258F5}"/>
    <dgm:cxn modelId="{935F274E-0D61-4EDD-92A7-9CA37702DC15}" type="presOf" srcId="{2DC4903D-31E8-4ED6-875F-63877788B702}" destId="{270971D8-F05B-4392-88C0-D9921BB5F6B0}" srcOrd="0" destOrd="0" presId="urn:microsoft.com/office/officeart/2017/3/layout/HorizontalLabelsTimeline"/>
    <dgm:cxn modelId="{24FE186F-F804-46F5-9C2D-96C1655A06BB}" type="presOf" srcId="{FF3CD410-5E2E-4080-A893-907D31D22CB3}" destId="{687CC7BD-79EF-4A0F-BDD3-809BFA49E6BE}" srcOrd="0" destOrd="0" presId="urn:microsoft.com/office/officeart/2017/3/layout/HorizontalLabelsTimeline"/>
    <dgm:cxn modelId="{B9B38C7F-D679-4A39-B742-6501D3961044}" srcId="{454D56AF-0D14-43A4-A4AA-2274946C5116}" destId="{3280BE73-5C4D-4941-9102-E5930904556F}" srcOrd="0" destOrd="0" parTransId="{596FE3BE-79D4-47E4-8416-EDF8385B1DE9}" sibTransId="{8E22D1FB-CF90-47F0-B06E-C66C75D54226}"/>
    <dgm:cxn modelId="{59B27383-B045-4BF7-93D0-B9D2CB156BC5}" type="presOf" srcId="{1827863D-2FA1-48D1-81C4-0E7D31ADB47E}" destId="{95B1E40E-26D9-44C8-A99F-14EA44505DF3}" srcOrd="0" destOrd="0" presId="urn:microsoft.com/office/officeart/2017/3/layout/HorizontalLabelsTimeline"/>
    <dgm:cxn modelId="{270F1A8F-053B-4B29-B86C-B8D01B394942}" type="presOf" srcId="{CF564C6C-7771-4FD5-B851-B5B84730268F}" destId="{FE14A9FC-66E7-4679-B63E-054F98E59204}" srcOrd="0" destOrd="0" presId="urn:microsoft.com/office/officeart/2017/3/layout/HorizontalLabelsTimeline"/>
    <dgm:cxn modelId="{6AEB3B94-8522-4F42-A6BC-BC55C5AED92F}" srcId="{8A93A940-284B-49B0-9D89-5FA2B3B3C7E5}" destId="{6BA5F3BE-D53A-42E0-A7FE-674B99BD07E6}" srcOrd="0" destOrd="0" parTransId="{9484BBA1-86EE-4AA2-B94A-A26EED0EFB1E}" sibTransId="{48C67DB7-8AA6-454C-83AE-A16B3B9F45FF}"/>
    <dgm:cxn modelId="{47F4D29A-7D65-4C2F-8677-61780F0F1118}" srcId="{F01D5F9E-ABC5-4560-ACB4-E6CFBC60BFF2}" destId="{47BE8E0B-496B-44FC-825E-C2A10D821DC9}" srcOrd="0" destOrd="0" parTransId="{26C37286-A207-4C3A-8F03-B64C4EB72DB8}" sibTransId="{258C30B8-1EDE-458F-9BAB-BD0E5C8E1BF9}"/>
    <dgm:cxn modelId="{68D35F9D-DABF-4E5A-94D4-F988D8E84907}" srcId="{D423FB80-F2BD-4DDE-80B1-76F84FE09A02}" destId="{245E128E-7700-4C91-9411-CDD1DCA94D67}" srcOrd="0" destOrd="0" parTransId="{B4D95EBA-0423-4AFA-B379-E030341B1F23}" sibTransId="{4963BA97-D4C5-477B-9B0D-68DB38F61579}"/>
    <dgm:cxn modelId="{2C87A39F-871C-45C6-8C22-A8C358151D70}" type="presOf" srcId="{A7F4784E-75AE-4F03-B342-C71355D1ACCF}" destId="{CBCB6B30-5D46-4B19-B9DE-C0B7FB057712}" srcOrd="0" destOrd="0" presId="urn:microsoft.com/office/officeart/2017/3/layout/HorizontalLabelsTimeline"/>
    <dgm:cxn modelId="{078029A2-947D-4D6B-B786-5B31CB659BA9}" type="presOf" srcId="{A59C9EB4-4836-41EA-88FC-E68E29755DEF}" destId="{88F6D506-033B-4CA4-9572-41E373A6B43C}" srcOrd="0" destOrd="0" presId="urn:microsoft.com/office/officeart/2017/3/layout/HorizontalLabelsTimeline"/>
    <dgm:cxn modelId="{F235FFA2-7CA0-45AA-B8F8-6565B3CBFFC6}" type="presOf" srcId="{6BA5F3BE-D53A-42E0-A7FE-674B99BD07E6}" destId="{725F2AEF-0925-4411-A89A-5976D96BC3B1}" srcOrd="0" destOrd="0" presId="urn:microsoft.com/office/officeart/2017/3/layout/HorizontalLabelsTimeline"/>
    <dgm:cxn modelId="{7749B4AD-5089-49E7-8F6B-1B2382C9B50E}" srcId="{A7F4784E-75AE-4F03-B342-C71355D1ACCF}" destId="{1827863D-2FA1-48D1-81C4-0E7D31ADB47E}" srcOrd="0" destOrd="0" parTransId="{B426C98F-7250-4E9E-84CB-E9FC83F8CB06}" sibTransId="{D0D7EB30-49F6-43D6-AF40-1B9302B3ADF0}"/>
    <dgm:cxn modelId="{5BF3B7B1-A779-4E2D-8625-77DE0CA38FEE}" srcId="{FF3CD410-5E2E-4080-A893-907D31D22CB3}" destId="{D423FB80-F2BD-4DDE-80B1-76F84FE09A02}" srcOrd="0" destOrd="0" parTransId="{9B1CA3FF-D252-4AF5-8F50-CFC93ACA9175}" sibTransId="{EBE862E1-9761-4AA7-AA00-BD79FA3B27DD}"/>
    <dgm:cxn modelId="{F68895C0-3F1F-4678-B72B-DB82A8D7873D}" type="presOf" srcId="{245E128E-7700-4C91-9411-CDD1DCA94D67}" destId="{255B3FC7-BD87-4810-87ED-7952D0F23157}" srcOrd="0" destOrd="0" presId="urn:microsoft.com/office/officeart/2017/3/layout/HorizontalLabelsTimeline"/>
    <dgm:cxn modelId="{607143D0-C26B-448B-8E8C-A8A46198F0C6}" srcId="{2DC4903D-31E8-4ED6-875F-63877788B702}" destId="{A9FB790A-3E33-4887-962E-7206A01AD84F}" srcOrd="0" destOrd="0" parTransId="{2E34BE83-4A83-4B5F-8976-D4AC57FE5007}" sibTransId="{A18338C2-0675-4B1C-898F-3D939F41C34C}"/>
    <dgm:cxn modelId="{186572D2-DD3E-469C-B4C6-FC405845D66C}" type="presOf" srcId="{3280BE73-5C4D-4941-9102-E5930904556F}" destId="{04897CD2-CF6F-4A55-8E79-1E7393B07B06}" srcOrd="0" destOrd="0" presId="urn:microsoft.com/office/officeart/2017/3/layout/HorizontalLabelsTimeline"/>
    <dgm:cxn modelId="{0850A4D5-F517-4BE2-AE27-9281E3729461}" type="presOf" srcId="{454D56AF-0D14-43A4-A4AA-2274946C5116}" destId="{C5503B6E-C1DB-44F5-ABB8-38EF445ED1E8}" srcOrd="0" destOrd="0" presId="urn:microsoft.com/office/officeart/2017/3/layout/HorizontalLabelsTimeline"/>
    <dgm:cxn modelId="{5F80C7E1-A7BD-418E-A665-3DAF3DEDF5A4}" srcId="{A59C9EB4-4836-41EA-88FC-E68E29755DEF}" destId="{CF564C6C-7771-4FD5-B851-B5B84730268F}" srcOrd="0" destOrd="0" parTransId="{5A57A755-D716-4DC9-9A51-20693042AFC8}" sibTransId="{024A7FBC-BB10-4242-BAF3-82678A4C13DA}"/>
    <dgm:cxn modelId="{913E9CE7-B8A6-4506-ADA2-FB6349E99383}" type="presOf" srcId="{A9FB790A-3E33-4887-962E-7206A01AD84F}" destId="{1D60394B-1800-4790-9694-08B1C1D1B34D}" srcOrd="0" destOrd="0" presId="urn:microsoft.com/office/officeart/2017/3/layout/HorizontalLabelsTimeline"/>
    <dgm:cxn modelId="{FAEC57FD-E661-46F9-8FC2-72568E9086CE}" type="presOf" srcId="{D423FB80-F2BD-4DDE-80B1-76F84FE09A02}" destId="{64E37A6A-8F95-4F28-92FC-1FE8089D7DAF}" srcOrd="0" destOrd="0" presId="urn:microsoft.com/office/officeart/2017/3/layout/HorizontalLabelsTimeline"/>
    <dgm:cxn modelId="{41A1825C-6B33-4866-A7F1-A86BC36862B3}" type="presParOf" srcId="{687CC7BD-79EF-4A0F-BDD3-809BFA49E6BE}" destId="{6168B371-2815-4661-9209-F8A29814ADCC}" srcOrd="0" destOrd="0" presId="urn:microsoft.com/office/officeart/2017/3/layout/HorizontalLabelsTimeline"/>
    <dgm:cxn modelId="{281FC94C-5AAC-413C-803D-BB6EEF9AD3A6}" type="presParOf" srcId="{687CC7BD-79EF-4A0F-BDD3-809BFA49E6BE}" destId="{4C5F54B5-504F-4069-AF1D-9A370FBD268C}" srcOrd="1" destOrd="0" presId="urn:microsoft.com/office/officeart/2017/3/layout/HorizontalLabelsTimeline"/>
    <dgm:cxn modelId="{CFDEA283-4601-4089-8563-A85225CFEF1D}" type="presParOf" srcId="{4C5F54B5-504F-4069-AF1D-9A370FBD268C}" destId="{34539F78-7536-446A-B749-4315D26F2C4E}" srcOrd="0" destOrd="0" presId="urn:microsoft.com/office/officeart/2017/3/layout/HorizontalLabelsTimeline"/>
    <dgm:cxn modelId="{8A5756AD-D676-4F95-8A8A-CDE3EA13E14C}" type="presParOf" srcId="{34539F78-7536-446A-B749-4315D26F2C4E}" destId="{64E37A6A-8F95-4F28-92FC-1FE8089D7DAF}" srcOrd="0" destOrd="0" presId="urn:microsoft.com/office/officeart/2017/3/layout/HorizontalLabelsTimeline"/>
    <dgm:cxn modelId="{C64DD621-F766-410D-81AE-A692FE379207}" type="presParOf" srcId="{34539F78-7536-446A-B749-4315D26F2C4E}" destId="{301B11E7-9AB9-40DA-A950-87C47281308D}" srcOrd="1" destOrd="0" presId="urn:microsoft.com/office/officeart/2017/3/layout/HorizontalLabelsTimeline"/>
    <dgm:cxn modelId="{72141621-AC11-4C6D-A617-B6CF19C76AAE}" type="presParOf" srcId="{301B11E7-9AB9-40DA-A950-87C47281308D}" destId="{255B3FC7-BD87-4810-87ED-7952D0F23157}" srcOrd="0" destOrd="0" presId="urn:microsoft.com/office/officeart/2017/3/layout/HorizontalLabelsTimeline"/>
    <dgm:cxn modelId="{C728B947-ADB2-406E-9206-93298476CEFD}" type="presParOf" srcId="{301B11E7-9AB9-40DA-A950-87C47281308D}" destId="{4B545162-9690-412E-B970-54DA905B44AF}" srcOrd="1" destOrd="0" presId="urn:microsoft.com/office/officeart/2017/3/layout/HorizontalLabelsTimeline"/>
    <dgm:cxn modelId="{9B7FD2A9-25B9-477B-AC6A-FE14BD3BFF32}" type="presParOf" srcId="{34539F78-7536-446A-B749-4315D26F2C4E}" destId="{DF478A7F-4668-4E0A-86F7-C1205CF5AA73}" srcOrd="2" destOrd="0" presId="urn:microsoft.com/office/officeart/2017/3/layout/HorizontalLabelsTimeline"/>
    <dgm:cxn modelId="{A1F8B173-85E4-4ED9-BFF5-CF116D6F7CE3}" type="presParOf" srcId="{34539F78-7536-446A-B749-4315D26F2C4E}" destId="{6D7F9BE3-3008-4E5E-96F3-C71D72649902}" srcOrd="3" destOrd="0" presId="urn:microsoft.com/office/officeart/2017/3/layout/HorizontalLabelsTimeline"/>
    <dgm:cxn modelId="{74F580D4-41FC-4B1B-82E4-22FCC2246045}" type="presParOf" srcId="{34539F78-7536-446A-B749-4315D26F2C4E}" destId="{02633C3C-6589-41FB-998C-85A7548107A4}" srcOrd="4" destOrd="0" presId="urn:microsoft.com/office/officeart/2017/3/layout/HorizontalLabelsTimeline"/>
    <dgm:cxn modelId="{ACB72553-49A5-440C-B1C8-D7D8CFF44BD6}" type="presParOf" srcId="{4C5F54B5-504F-4069-AF1D-9A370FBD268C}" destId="{41467129-B2CC-4E38-A5B2-56D30FA28409}" srcOrd="1" destOrd="0" presId="urn:microsoft.com/office/officeart/2017/3/layout/HorizontalLabelsTimeline"/>
    <dgm:cxn modelId="{25113ECB-44A4-43A3-B2D0-D47302F35B26}" type="presParOf" srcId="{4C5F54B5-504F-4069-AF1D-9A370FBD268C}" destId="{C7F26193-F277-4FC2-96E8-E896E5EFC9BC}" srcOrd="2" destOrd="0" presId="urn:microsoft.com/office/officeart/2017/3/layout/HorizontalLabelsTimeline"/>
    <dgm:cxn modelId="{AEF2036D-29F6-4431-8357-64776A18B655}" type="presParOf" srcId="{C7F26193-F277-4FC2-96E8-E896E5EFC9BC}" destId="{5C68C37A-C349-49AE-97A1-63D110D2C7D1}" srcOrd="0" destOrd="0" presId="urn:microsoft.com/office/officeart/2017/3/layout/HorizontalLabelsTimeline"/>
    <dgm:cxn modelId="{51F9D33C-AECD-4F33-B2DA-43CF6B93002F}" type="presParOf" srcId="{C7F26193-F277-4FC2-96E8-E896E5EFC9BC}" destId="{3E3F09C6-0C94-40B1-A308-6929444363D4}" srcOrd="1" destOrd="0" presId="urn:microsoft.com/office/officeart/2017/3/layout/HorizontalLabelsTimeline"/>
    <dgm:cxn modelId="{17B9A51D-D490-4C54-B91D-5CD40783571D}" type="presParOf" srcId="{3E3F09C6-0C94-40B1-A308-6929444363D4}" destId="{A01D9671-7007-4F3F-98D6-A9730C5B45E4}" srcOrd="0" destOrd="0" presId="urn:microsoft.com/office/officeart/2017/3/layout/HorizontalLabelsTimeline"/>
    <dgm:cxn modelId="{A6AAA60B-E979-47B8-A997-DB62C715690F}" type="presParOf" srcId="{3E3F09C6-0C94-40B1-A308-6929444363D4}" destId="{65C95A24-31B5-46D2-BCB4-07372ABDD6F2}" srcOrd="1" destOrd="0" presId="urn:microsoft.com/office/officeart/2017/3/layout/HorizontalLabelsTimeline"/>
    <dgm:cxn modelId="{05694172-1DAF-4D9C-BBD9-0794366FCD56}" type="presParOf" srcId="{C7F26193-F277-4FC2-96E8-E896E5EFC9BC}" destId="{D4347EDB-4883-4C4B-A672-6266C9702B5A}" srcOrd="2" destOrd="0" presId="urn:microsoft.com/office/officeart/2017/3/layout/HorizontalLabelsTimeline"/>
    <dgm:cxn modelId="{BC9943FE-1230-4FDB-A7D8-898D013B9350}" type="presParOf" srcId="{C7F26193-F277-4FC2-96E8-E896E5EFC9BC}" destId="{D10813CD-B7B7-4CC7-9B2D-B5AE3D30A4DA}" srcOrd="3" destOrd="0" presId="urn:microsoft.com/office/officeart/2017/3/layout/HorizontalLabelsTimeline"/>
    <dgm:cxn modelId="{084C9897-3EE7-44CF-9F38-C9A562B67975}" type="presParOf" srcId="{C7F26193-F277-4FC2-96E8-E896E5EFC9BC}" destId="{143FACBA-FB69-402B-8D92-68DCE90EA86A}" srcOrd="4" destOrd="0" presId="urn:microsoft.com/office/officeart/2017/3/layout/HorizontalLabelsTimeline"/>
    <dgm:cxn modelId="{3DFFAC5F-0847-4E2F-A4CD-4FB95268ED8C}" type="presParOf" srcId="{4C5F54B5-504F-4069-AF1D-9A370FBD268C}" destId="{0587E036-7F91-482C-9B0A-860FD4CCD0E2}" srcOrd="3" destOrd="0" presId="urn:microsoft.com/office/officeart/2017/3/layout/HorizontalLabelsTimeline"/>
    <dgm:cxn modelId="{0C2CFEA1-3FB4-47D5-BA0C-2B2C20EB640F}" type="presParOf" srcId="{4C5F54B5-504F-4069-AF1D-9A370FBD268C}" destId="{795AD8F1-7B20-410C-90F4-2E04F4F4C93D}" srcOrd="4" destOrd="0" presId="urn:microsoft.com/office/officeart/2017/3/layout/HorizontalLabelsTimeline"/>
    <dgm:cxn modelId="{5EA692BD-507A-40EE-B699-B1F92E600F62}" type="presParOf" srcId="{795AD8F1-7B20-410C-90F4-2E04F4F4C93D}" destId="{C5503B6E-C1DB-44F5-ABB8-38EF445ED1E8}" srcOrd="0" destOrd="0" presId="urn:microsoft.com/office/officeart/2017/3/layout/HorizontalLabelsTimeline"/>
    <dgm:cxn modelId="{84215AA0-8ED4-45B6-8451-521906DE0059}" type="presParOf" srcId="{795AD8F1-7B20-410C-90F4-2E04F4F4C93D}" destId="{FD7DE90B-3DDE-4250-BB93-6AFB95DB30C9}" srcOrd="1" destOrd="0" presId="urn:microsoft.com/office/officeart/2017/3/layout/HorizontalLabelsTimeline"/>
    <dgm:cxn modelId="{CD1AF92D-7CB7-4156-9C24-3DD50EA4D129}" type="presParOf" srcId="{FD7DE90B-3DDE-4250-BB93-6AFB95DB30C9}" destId="{04897CD2-CF6F-4A55-8E79-1E7393B07B06}" srcOrd="0" destOrd="0" presId="urn:microsoft.com/office/officeart/2017/3/layout/HorizontalLabelsTimeline"/>
    <dgm:cxn modelId="{E596D201-A9A8-46AA-BA6C-731E186DBB6C}" type="presParOf" srcId="{FD7DE90B-3DDE-4250-BB93-6AFB95DB30C9}" destId="{30F499EF-86B9-43D4-9E36-2ADCD18D3C55}" srcOrd="1" destOrd="0" presId="urn:microsoft.com/office/officeart/2017/3/layout/HorizontalLabelsTimeline"/>
    <dgm:cxn modelId="{7D0F95A1-0D0D-4B3A-AD37-1D9E68A59E7B}" type="presParOf" srcId="{795AD8F1-7B20-410C-90F4-2E04F4F4C93D}" destId="{73ACB8E4-FFC1-49E5-BB46-1EBD63F3BF67}" srcOrd="2" destOrd="0" presId="urn:microsoft.com/office/officeart/2017/3/layout/HorizontalLabelsTimeline"/>
    <dgm:cxn modelId="{A5FB3F07-307E-4B9C-AF1B-722131ED4362}" type="presParOf" srcId="{795AD8F1-7B20-410C-90F4-2E04F4F4C93D}" destId="{FE89438A-B301-4219-9492-D30967496E8F}" srcOrd="3" destOrd="0" presId="urn:microsoft.com/office/officeart/2017/3/layout/HorizontalLabelsTimeline"/>
    <dgm:cxn modelId="{2F2BB858-3070-4463-950E-16B32D1FC1A0}" type="presParOf" srcId="{795AD8F1-7B20-410C-90F4-2E04F4F4C93D}" destId="{80E00C49-A058-42B1-B4A9-8FC8989D4F58}" srcOrd="4" destOrd="0" presId="urn:microsoft.com/office/officeart/2017/3/layout/HorizontalLabelsTimeline"/>
    <dgm:cxn modelId="{4CFFAECA-C6E6-463A-90AA-C4DEAB87918A}" type="presParOf" srcId="{4C5F54B5-504F-4069-AF1D-9A370FBD268C}" destId="{396E0C2C-79C3-4FCA-B5E5-8B3C2758C30F}" srcOrd="5" destOrd="0" presId="urn:microsoft.com/office/officeart/2017/3/layout/HorizontalLabelsTimeline"/>
    <dgm:cxn modelId="{28A719F5-6237-4C83-8EB7-BB9ACE657CCA}" type="presParOf" srcId="{4C5F54B5-504F-4069-AF1D-9A370FBD268C}" destId="{866B658A-D972-4AD8-A7E6-4082FD2CB001}" srcOrd="6" destOrd="0" presId="urn:microsoft.com/office/officeart/2017/3/layout/HorizontalLabelsTimeline"/>
    <dgm:cxn modelId="{E55C2317-CDB7-4C64-95C4-C04303FBB96A}" type="presParOf" srcId="{866B658A-D972-4AD8-A7E6-4082FD2CB001}" destId="{CBCB6B30-5D46-4B19-B9DE-C0B7FB057712}" srcOrd="0" destOrd="0" presId="urn:microsoft.com/office/officeart/2017/3/layout/HorizontalLabelsTimeline"/>
    <dgm:cxn modelId="{2E742A39-B2D8-41E7-938B-B4FE7E0F1794}" type="presParOf" srcId="{866B658A-D972-4AD8-A7E6-4082FD2CB001}" destId="{746F6004-1265-4B16-B698-179F0477DB3D}" srcOrd="1" destOrd="0" presId="urn:microsoft.com/office/officeart/2017/3/layout/HorizontalLabelsTimeline"/>
    <dgm:cxn modelId="{000BAB58-4AA6-43D9-89B5-0C604F29C6EA}" type="presParOf" srcId="{746F6004-1265-4B16-B698-179F0477DB3D}" destId="{95B1E40E-26D9-44C8-A99F-14EA44505DF3}" srcOrd="0" destOrd="0" presId="urn:microsoft.com/office/officeart/2017/3/layout/HorizontalLabelsTimeline"/>
    <dgm:cxn modelId="{6D12DD85-6CC0-441A-BB74-D3B24BE9ECF2}" type="presParOf" srcId="{746F6004-1265-4B16-B698-179F0477DB3D}" destId="{752FC6D6-93A6-414C-B65D-6F2858E07E0C}" srcOrd="1" destOrd="0" presId="urn:microsoft.com/office/officeart/2017/3/layout/HorizontalLabelsTimeline"/>
    <dgm:cxn modelId="{6CE5E65F-BF35-4F9A-9FAC-9FD84A211FC6}" type="presParOf" srcId="{866B658A-D972-4AD8-A7E6-4082FD2CB001}" destId="{BBBD3B06-9C30-48DB-A77E-5A358B1C6E78}" srcOrd="2" destOrd="0" presId="urn:microsoft.com/office/officeart/2017/3/layout/HorizontalLabelsTimeline"/>
    <dgm:cxn modelId="{457B6E85-E149-4279-81E9-511D2D038B9A}" type="presParOf" srcId="{866B658A-D972-4AD8-A7E6-4082FD2CB001}" destId="{C574381E-6C24-436D-B265-4BCFEFA46591}" srcOrd="3" destOrd="0" presId="urn:microsoft.com/office/officeart/2017/3/layout/HorizontalLabelsTimeline"/>
    <dgm:cxn modelId="{376FD1F8-A0AB-4CA9-B35C-A1F5747217B7}" type="presParOf" srcId="{866B658A-D972-4AD8-A7E6-4082FD2CB001}" destId="{CC7E7566-0B46-4E0A-B951-BFE404664D2C}" srcOrd="4" destOrd="0" presId="urn:microsoft.com/office/officeart/2017/3/layout/HorizontalLabelsTimeline"/>
    <dgm:cxn modelId="{CA63DDF8-DE3B-4E8A-886E-D787300C3FD4}" type="presParOf" srcId="{4C5F54B5-504F-4069-AF1D-9A370FBD268C}" destId="{F50C4635-5C0A-4C07-B5AD-BABD96009847}" srcOrd="7" destOrd="0" presId="urn:microsoft.com/office/officeart/2017/3/layout/HorizontalLabelsTimeline"/>
    <dgm:cxn modelId="{187F63AE-22E9-42D8-BA25-F8E70A982232}" type="presParOf" srcId="{4C5F54B5-504F-4069-AF1D-9A370FBD268C}" destId="{5667DB6C-E90F-44DB-BFD7-8570D48D28D4}" srcOrd="8" destOrd="0" presId="urn:microsoft.com/office/officeart/2017/3/layout/HorizontalLabelsTimeline"/>
    <dgm:cxn modelId="{782591FC-39B3-43EE-A99E-69B60AB63978}" type="presParOf" srcId="{5667DB6C-E90F-44DB-BFD7-8570D48D28D4}" destId="{88F6D506-033B-4CA4-9572-41E373A6B43C}" srcOrd="0" destOrd="0" presId="urn:microsoft.com/office/officeart/2017/3/layout/HorizontalLabelsTimeline"/>
    <dgm:cxn modelId="{DA98866D-BB74-46A1-B98B-9B6BDACA94E3}" type="presParOf" srcId="{5667DB6C-E90F-44DB-BFD7-8570D48D28D4}" destId="{E3303ED6-54B9-4518-AD7C-3197102106EF}" srcOrd="1" destOrd="0" presId="urn:microsoft.com/office/officeart/2017/3/layout/HorizontalLabelsTimeline"/>
    <dgm:cxn modelId="{BFB054F1-AA6C-4CA5-B7A3-FF579439BD18}" type="presParOf" srcId="{E3303ED6-54B9-4518-AD7C-3197102106EF}" destId="{FE14A9FC-66E7-4679-B63E-054F98E59204}" srcOrd="0" destOrd="0" presId="urn:microsoft.com/office/officeart/2017/3/layout/HorizontalLabelsTimeline"/>
    <dgm:cxn modelId="{6BF922DC-DA85-4710-BB6F-2CCCF2CFD764}" type="presParOf" srcId="{E3303ED6-54B9-4518-AD7C-3197102106EF}" destId="{8F1DAFAE-685A-4EC1-8FC0-2EE182F59B78}" srcOrd="1" destOrd="0" presId="urn:microsoft.com/office/officeart/2017/3/layout/HorizontalLabelsTimeline"/>
    <dgm:cxn modelId="{6907C7E4-84E2-47E3-949B-BC87F9D211CC}" type="presParOf" srcId="{5667DB6C-E90F-44DB-BFD7-8570D48D28D4}" destId="{4702B22B-8EB6-4454-9F8E-9A963F32B8A1}" srcOrd="2" destOrd="0" presId="urn:microsoft.com/office/officeart/2017/3/layout/HorizontalLabelsTimeline"/>
    <dgm:cxn modelId="{68C6501C-DCCA-438E-8565-A8631BB6C8AC}" type="presParOf" srcId="{5667DB6C-E90F-44DB-BFD7-8570D48D28D4}" destId="{F2E81385-B138-4A59-9452-A3C9AC4F2012}" srcOrd="3" destOrd="0" presId="urn:microsoft.com/office/officeart/2017/3/layout/HorizontalLabelsTimeline"/>
    <dgm:cxn modelId="{F4686330-D4C5-4698-8BC6-EF28FB9176C1}" type="presParOf" srcId="{5667DB6C-E90F-44DB-BFD7-8570D48D28D4}" destId="{00C34F8E-67EA-485C-B754-5C6C9BC871C5}" srcOrd="4" destOrd="0" presId="urn:microsoft.com/office/officeart/2017/3/layout/HorizontalLabelsTimeline"/>
    <dgm:cxn modelId="{FA06019D-A6EE-447A-894D-5FBD4FB143DA}" type="presParOf" srcId="{4C5F54B5-504F-4069-AF1D-9A370FBD268C}" destId="{E2C470F7-A894-4A64-A64E-235B0E510421}" srcOrd="9" destOrd="0" presId="urn:microsoft.com/office/officeart/2017/3/layout/HorizontalLabelsTimeline"/>
    <dgm:cxn modelId="{779E8BAE-E165-44A0-8F61-F1D6F07BA6D3}" type="presParOf" srcId="{4C5F54B5-504F-4069-AF1D-9A370FBD268C}" destId="{6AA3FB3F-E213-4147-93D1-22B952CDFE17}" srcOrd="10" destOrd="0" presId="urn:microsoft.com/office/officeart/2017/3/layout/HorizontalLabelsTimeline"/>
    <dgm:cxn modelId="{FDEBFC71-A7CC-4193-89B3-3D17A65C6735}" type="presParOf" srcId="{6AA3FB3F-E213-4147-93D1-22B952CDFE17}" destId="{270971D8-F05B-4392-88C0-D9921BB5F6B0}" srcOrd="0" destOrd="0" presId="urn:microsoft.com/office/officeart/2017/3/layout/HorizontalLabelsTimeline"/>
    <dgm:cxn modelId="{DDE712DF-EAC7-4AEA-8C8F-518516542CAF}" type="presParOf" srcId="{6AA3FB3F-E213-4147-93D1-22B952CDFE17}" destId="{68B34C20-0EE9-4A51-9634-702BEA794899}" srcOrd="1" destOrd="0" presId="urn:microsoft.com/office/officeart/2017/3/layout/HorizontalLabelsTimeline"/>
    <dgm:cxn modelId="{0AB24538-9BA6-44A1-BA14-80061D14A8F4}" type="presParOf" srcId="{68B34C20-0EE9-4A51-9634-702BEA794899}" destId="{1D60394B-1800-4790-9694-08B1C1D1B34D}" srcOrd="0" destOrd="0" presId="urn:microsoft.com/office/officeart/2017/3/layout/HorizontalLabelsTimeline"/>
    <dgm:cxn modelId="{2AAA8EAA-0E27-421D-A811-E0050D6E2E66}" type="presParOf" srcId="{68B34C20-0EE9-4A51-9634-702BEA794899}" destId="{F7828579-24D8-4EC2-A1D6-344D5AD522E4}" srcOrd="1" destOrd="0" presId="urn:microsoft.com/office/officeart/2017/3/layout/HorizontalLabelsTimeline"/>
    <dgm:cxn modelId="{1951676A-386A-4A55-8D85-8529FCA60223}" type="presParOf" srcId="{6AA3FB3F-E213-4147-93D1-22B952CDFE17}" destId="{59F1EF41-14EA-48EE-A559-118169DBDB24}" srcOrd="2" destOrd="0" presId="urn:microsoft.com/office/officeart/2017/3/layout/HorizontalLabelsTimeline"/>
    <dgm:cxn modelId="{FF7D7122-10DC-403C-B42A-BC23EECD800F}" type="presParOf" srcId="{6AA3FB3F-E213-4147-93D1-22B952CDFE17}" destId="{8E0947F0-E28B-4B2E-B1D6-BFEED1AF012B}" srcOrd="3" destOrd="0" presId="urn:microsoft.com/office/officeart/2017/3/layout/HorizontalLabelsTimeline"/>
    <dgm:cxn modelId="{11C26640-7348-4167-8AF4-596740246EB0}" type="presParOf" srcId="{6AA3FB3F-E213-4147-93D1-22B952CDFE17}" destId="{6BA99215-8D0D-4B24-ACDB-B8619064A20A}" srcOrd="4" destOrd="0" presId="urn:microsoft.com/office/officeart/2017/3/layout/HorizontalLabelsTimeline"/>
    <dgm:cxn modelId="{4C86226D-C9C0-4413-B426-06F8252E51C5}" type="presParOf" srcId="{4C5F54B5-504F-4069-AF1D-9A370FBD268C}" destId="{9B2B8A77-95BF-4B3D-B7A2-74A64BEAD033}" srcOrd="11" destOrd="0" presId="urn:microsoft.com/office/officeart/2017/3/layout/HorizontalLabelsTimeline"/>
    <dgm:cxn modelId="{DA1E98F3-DEEF-449E-A505-7BE8E77DC666}" type="presParOf" srcId="{4C5F54B5-504F-4069-AF1D-9A370FBD268C}" destId="{CB500B18-4CCC-44D0-A7EE-E63EC340604C}" srcOrd="12" destOrd="0" presId="urn:microsoft.com/office/officeart/2017/3/layout/HorizontalLabelsTimeline"/>
    <dgm:cxn modelId="{5DE12D35-65C6-43A3-9CCB-9DB1FBB88A6F}" type="presParOf" srcId="{CB500B18-4CCC-44D0-A7EE-E63EC340604C}" destId="{A7F04B95-81DC-4C70-990B-FEE82F4C63E7}" srcOrd="0" destOrd="0" presId="urn:microsoft.com/office/officeart/2017/3/layout/HorizontalLabelsTimeline"/>
    <dgm:cxn modelId="{84E6A2E6-334E-486A-9E18-50B4C9242157}" type="presParOf" srcId="{CB500B18-4CCC-44D0-A7EE-E63EC340604C}" destId="{16384FAB-C600-47F1-91A6-2EF972F345F9}" srcOrd="1" destOrd="0" presId="urn:microsoft.com/office/officeart/2017/3/layout/HorizontalLabelsTimeline"/>
    <dgm:cxn modelId="{0D7AFB00-50B5-4763-8B9B-058959A93926}" type="presParOf" srcId="{16384FAB-C600-47F1-91A6-2EF972F345F9}" destId="{725F2AEF-0925-4411-A89A-5976D96BC3B1}" srcOrd="0" destOrd="0" presId="urn:microsoft.com/office/officeart/2017/3/layout/HorizontalLabelsTimeline"/>
    <dgm:cxn modelId="{6BE0CB7D-05CB-48BF-95E8-5BD301DDCFDF}" type="presParOf" srcId="{16384FAB-C600-47F1-91A6-2EF972F345F9}" destId="{F1CEE27F-E297-4972-B373-BDB021CAF74B}" srcOrd="1" destOrd="0" presId="urn:microsoft.com/office/officeart/2017/3/layout/HorizontalLabelsTimeline"/>
    <dgm:cxn modelId="{73AA2BF1-3651-48D4-B218-B7BECAF7B8D5}" type="presParOf" srcId="{CB500B18-4CCC-44D0-A7EE-E63EC340604C}" destId="{3F1F843F-8CAA-4ECF-B5A2-211D6C43D3C6}" srcOrd="2" destOrd="0" presId="urn:microsoft.com/office/officeart/2017/3/layout/HorizontalLabelsTimeline"/>
    <dgm:cxn modelId="{3C38FC4B-81C9-40B9-BE5E-6E8032D8A2A6}" type="presParOf" srcId="{CB500B18-4CCC-44D0-A7EE-E63EC340604C}" destId="{53B98CC0-1029-46A6-8053-0933F88F7705}" srcOrd="3" destOrd="0" presId="urn:microsoft.com/office/officeart/2017/3/layout/HorizontalLabelsTimeline"/>
    <dgm:cxn modelId="{6DDB047D-A89D-46BF-8D68-1A2DD3FE6D44}" type="presParOf" srcId="{CB500B18-4CCC-44D0-A7EE-E63EC340604C}" destId="{ED7FD386-E91E-4500-9B1B-A5B2EA2DCD9E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3CD410-5E2E-4080-A893-907D31D22CB3}" type="doc">
      <dgm:prSet loTypeId="urn:microsoft.com/office/officeart/2017/3/layout/HorizontalLabelsTimeline" loCatId="other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23FB80-F2BD-4DDE-80B1-76F84FE09A02}">
      <dgm:prSet phldrT="[Text]" custT="1"/>
      <dgm:spPr>
        <a:xfrm>
          <a:off x="331993" y="1405509"/>
          <a:ext cx="4869243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defRPr b="1"/>
          </a:pPr>
          <a:r>
            <a:rPr lang="en-US" sz="20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CryWiper</a:t>
          </a:r>
        </a:p>
      </dgm:t>
    </dgm:pt>
    <dgm:pt modelId="{9B1CA3FF-D252-4AF5-8F50-CFC93ACA9175}" type="parTrans" cxnId="{5BF3B7B1-A779-4E2D-8625-77DE0CA38FEE}">
      <dgm:prSet/>
      <dgm:spPr/>
      <dgm:t>
        <a:bodyPr/>
        <a:lstStyle/>
        <a:p>
          <a:endParaRPr lang="en-US"/>
        </a:p>
      </dgm:t>
    </dgm:pt>
    <dgm:pt modelId="{EBE862E1-9761-4AA7-AA00-BD79FA3B27DD}" type="sibTrans" cxnId="{5BF3B7B1-A779-4E2D-8625-77DE0CA38FEE}">
      <dgm:prSet/>
      <dgm:spPr/>
      <dgm:t>
        <a:bodyPr/>
        <a:lstStyle/>
        <a:p>
          <a:endParaRPr lang="en-US"/>
        </a:p>
      </dgm:t>
    </dgm:pt>
    <dgm:pt modelId="{245E128E-7700-4C91-9411-CDD1DCA94D67}">
      <dgm:prSet phldrT="[Text]" custT="1"/>
      <dgm:spPr>
        <a:xfrm>
          <a:off x="331993" y="360600"/>
          <a:ext cx="4869243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Wiper that masqueraded as ransomware</a:t>
          </a:r>
        </a:p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 on Russian government entities</a:t>
          </a:r>
        </a:p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in early December 2022</a:t>
          </a:r>
        </a:p>
      </dgm:t>
    </dgm:pt>
    <dgm:pt modelId="{B4D95EBA-0423-4AFA-B379-E030341B1F23}" type="parTrans" cxnId="{68D35F9D-DABF-4E5A-94D4-F988D8E84907}">
      <dgm:prSet/>
      <dgm:spPr/>
      <dgm:t>
        <a:bodyPr/>
        <a:lstStyle/>
        <a:p>
          <a:endParaRPr lang="en-US"/>
        </a:p>
      </dgm:t>
    </dgm:pt>
    <dgm:pt modelId="{4963BA97-D4C5-477B-9B0D-68DB38F61579}" type="sibTrans" cxnId="{68D35F9D-DABF-4E5A-94D4-F988D8E84907}">
      <dgm:prSet/>
      <dgm:spPr/>
      <dgm:t>
        <a:bodyPr/>
        <a:lstStyle/>
        <a:p>
          <a:endParaRPr lang="en-US"/>
        </a:p>
      </dgm:t>
    </dgm:pt>
    <dgm:pt modelId="{F01D5F9E-ABC5-4560-ACB4-E6CFBC60BFF2}">
      <dgm:prSet custT="1"/>
      <dgm:spPr>
        <a:xfrm>
          <a:off x="3098609" y="2584323"/>
          <a:ext cx="4869243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defRPr b="1"/>
          </a:pPr>
          <a:r>
            <a:rPr lang="en-US" sz="20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dnWIPE</a:t>
          </a:r>
        </a:p>
      </dgm:t>
    </dgm:pt>
    <dgm:pt modelId="{FEAC3315-4B36-4E3C-89B3-70A50C7F13CC}" type="parTrans" cxnId="{4B61AF65-3991-4A24-9475-D4AA0127738F}">
      <dgm:prSet/>
      <dgm:spPr/>
      <dgm:t>
        <a:bodyPr/>
        <a:lstStyle/>
        <a:p>
          <a:endParaRPr lang="en-US"/>
        </a:p>
      </dgm:t>
    </dgm:pt>
    <dgm:pt modelId="{36ABC0D0-B41E-401C-840C-2AFBE73989B4}" type="sibTrans" cxnId="{4B61AF65-3991-4A24-9475-D4AA0127738F}">
      <dgm:prSet/>
      <dgm:spPr/>
      <dgm:t>
        <a:bodyPr/>
        <a:lstStyle/>
        <a:p>
          <a:endParaRPr lang="en-US"/>
        </a:p>
      </dgm:t>
    </dgm:pt>
    <dgm:pt modelId="{454D56AF-0D14-43A4-A4AA-2274946C5116}">
      <dgm:prSet custT="1"/>
      <dgm:spPr>
        <a:xfrm>
          <a:off x="5865224" y="1405509"/>
          <a:ext cx="4869243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defRPr b="1"/>
          </a:pPr>
          <a:r>
            <a:rPr lang="en-US" sz="16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Nominatus_ToxicBattery</a:t>
          </a:r>
        </a:p>
      </dgm:t>
    </dgm:pt>
    <dgm:pt modelId="{340931FA-0A09-49B9-99A7-6650F93FDC08}" type="parTrans" cxnId="{5A3B2130-5035-4E61-92B1-343AA432C9DF}">
      <dgm:prSet/>
      <dgm:spPr/>
      <dgm:t>
        <a:bodyPr/>
        <a:lstStyle/>
        <a:p>
          <a:endParaRPr lang="en-US"/>
        </a:p>
      </dgm:t>
    </dgm:pt>
    <dgm:pt modelId="{511F28C0-50D9-4CBB-862C-2AD0ACC17105}" type="sibTrans" cxnId="{5A3B2130-5035-4E61-92B1-343AA432C9DF}">
      <dgm:prSet/>
      <dgm:spPr/>
      <dgm:t>
        <a:bodyPr/>
        <a:lstStyle/>
        <a:p>
          <a:endParaRPr lang="en-US"/>
        </a:p>
      </dgm:t>
    </dgm:pt>
    <dgm:pt modelId="{3280BE73-5C4D-4941-9102-E5930904556F}">
      <dgm:prSet custT="1"/>
      <dgm:spPr>
        <a:xfrm>
          <a:off x="5865224" y="566156"/>
          <a:ext cx="4869243" cy="839352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Only known data of this one is a tweet from an analyst from G-Data</a:t>
          </a:r>
        </a:p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Wiper that overwrites files with copies of itself</a:t>
          </a:r>
        </a:p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Not much else is known about this one</a:t>
          </a:r>
        </a:p>
      </dgm:t>
    </dgm:pt>
    <dgm:pt modelId="{596FE3BE-79D4-47E4-8416-EDF8385B1DE9}" type="parTrans" cxnId="{B9B38C7F-D679-4A39-B742-6501D3961044}">
      <dgm:prSet/>
      <dgm:spPr/>
      <dgm:t>
        <a:bodyPr/>
        <a:lstStyle/>
        <a:p>
          <a:endParaRPr lang="en-US"/>
        </a:p>
      </dgm:t>
    </dgm:pt>
    <dgm:pt modelId="{8E22D1FB-CF90-47F0-B06E-C66C75D54226}" type="sibTrans" cxnId="{B9B38C7F-D679-4A39-B742-6501D3961044}">
      <dgm:prSet/>
      <dgm:spPr/>
      <dgm:t>
        <a:bodyPr/>
        <a:lstStyle/>
        <a:p>
          <a:endParaRPr lang="en-US"/>
        </a:p>
      </dgm:t>
    </dgm:pt>
    <dgm:pt modelId="{47BE8E0B-496B-44FC-825E-C2A10D821DC9}">
      <dgm:prSet custT="1"/>
      <dgm:spPr>
        <a:xfrm>
          <a:off x="3098609" y="3128391"/>
          <a:ext cx="4869243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Base64 encodes files</a:t>
          </a:r>
        </a:p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Believed to be from authors of RU_Ransom</a:t>
          </a:r>
        </a:p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Thus, likely targeted Russia</a:t>
          </a:r>
        </a:p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Believed to be still in development (as of March)</a:t>
          </a:r>
        </a:p>
      </dgm:t>
    </dgm:pt>
    <dgm:pt modelId="{26C37286-A207-4C3A-8F03-B64C4EB72DB8}" type="parTrans" cxnId="{47F4D29A-7D65-4C2F-8677-61780F0F1118}">
      <dgm:prSet/>
      <dgm:spPr/>
      <dgm:t>
        <a:bodyPr/>
        <a:lstStyle/>
        <a:p>
          <a:endParaRPr lang="en-US"/>
        </a:p>
      </dgm:t>
    </dgm:pt>
    <dgm:pt modelId="{258C30B8-1EDE-458F-9BAB-BD0E5C8E1BF9}" type="sibTrans" cxnId="{47F4D29A-7D65-4C2F-8677-61780F0F1118}">
      <dgm:prSet/>
      <dgm:spPr/>
      <dgm:t>
        <a:bodyPr/>
        <a:lstStyle/>
        <a:p>
          <a:endParaRPr lang="en-US"/>
        </a:p>
      </dgm:t>
    </dgm:pt>
    <dgm:pt modelId="{9540B629-EB31-42F0-A5A6-75462CFB4294}">
      <dgm:prSet phldrT="[Text]" custT="1"/>
      <dgm:spPr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101600" tIns="101600" rIns="101600" bIns="101600" numCol="1" spcCol="1270" anchor="ctr" anchorCtr="0"/>
        <a:lstStyle/>
        <a:p>
          <a:pPr>
            <a:defRPr b="1"/>
          </a:pPr>
          <a:r>
            <a:rPr lang="en-US" sz="2000" b="1" kern="1200" dirty="0" err="1">
              <a:solidFill>
                <a:sysClr val="window" lastClr="FFFFFF"/>
              </a:solidFill>
              <a:latin typeface="+mn-lt"/>
              <a:ea typeface="+mn-ea"/>
              <a:cs typeface="+mn-cs"/>
            </a:rPr>
            <a:t>RU_Ransom</a:t>
          </a:r>
          <a:endParaRPr lang="en-US" sz="2000" b="1" kern="1200" dirty="0">
            <a:solidFill>
              <a:sysClr val="window" lastClr="FFFFFF"/>
            </a:solidFill>
            <a:latin typeface="+mn-lt"/>
            <a:ea typeface="+mn-ea"/>
            <a:cs typeface="+mn-cs"/>
          </a:endParaRPr>
        </a:p>
      </dgm:t>
    </dgm:pt>
    <dgm:pt modelId="{587F77E3-6A36-4FE3-822F-E7832FE4A20A}" type="parTrans" cxnId="{4FC951A4-7213-4DE7-BBBF-C26F308F86C8}">
      <dgm:prSet/>
      <dgm:spPr/>
      <dgm:t>
        <a:bodyPr/>
        <a:lstStyle/>
        <a:p>
          <a:endParaRPr lang="en-US"/>
        </a:p>
      </dgm:t>
    </dgm:pt>
    <dgm:pt modelId="{561DC819-B553-4389-8399-5FB091608C0B}" type="sibTrans" cxnId="{4FC951A4-7213-4DE7-BBBF-C26F308F86C8}">
      <dgm:prSet/>
      <dgm:spPr/>
      <dgm:t>
        <a:bodyPr/>
        <a:lstStyle/>
        <a:p>
          <a:endParaRPr lang="en-US"/>
        </a:p>
      </dgm:t>
    </dgm:pt>
    <dgm:pt modelId="{902A7081-344F-497D-A06F-6BEB9C0A53EC}">
      <dgm:prSet custT="1"/>
      <dgm:spPr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Another wiper that masqueraded as ransomware</a:t>
          </a:r>
          <a:endParaRPr lang="en-US" sz="900" kern="1200" dirty="0">
            <a:latin typeface="+mn-lt"/>
          </a:endParaRPr>
        </a:p>
      </dgm:t>
    </dgm:pt>
    <dgm:pt modelId="{A0459AD2-4656-4975-8E59-F28DCE83EC00}" type="parTrans" cxnId="{DB569C1F-AFB1-4D57-A1EB-4902D1DB0018}">
      <dgm:prSet/>
      <dgm:spPr/>
      <dgm:t>
        <a:bodyPr/>
        <a:lstStyle/>
        <a:p>
          <a:endParaRPr lang="en-US"/>
        </a:p>
      </dgm:t>
    </dgm:pt>
    <dgm:pt modelId="{521D3837-42A6-4F2B-8A64-B5E32B0EAD85}" type="sibTrans" cxnId="{DB569C1F-AFB1-4D57-A1EB-4902D1DB0018}">
      <dgm:prSet/>
      <dgm:spPr/>
      <dgm:t>
        <a:bodyPr/>
        <a:lstStyle/>
        <a:p>
          <a:endParaRPr lang="en-US"/>
        </a:p>
      </dgm:t>
    </dgm:pt>
    <dgm:pt modelId="{57848A2B-5E88-46E1-9668-E82A83AD1533}">
      <dgm:prSet custT="1"/>
      <dgm:spPr/>
      <dgm:t>
        <a:bodyPr/>
        <a:lstStyle/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Has worming capabilities</a:t>
          </a:r>
        </a:p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Retaliation for the first wave of wipers by Russia</a:t>
          </a:r>
        </a:p>
      </dgm:t>
    </dgm:pt>
    <dgm:pt modelId="{417249D9-EF84-462D-A9C6-CEA78CC25E31}" type="parTrans" cxnId="{40EB1167-41BC-443E-B9BC-CB44AAFD4563}">
      <dgm:prSet/>
      <dgm:spPr/>
      <dgm:t>
        <a:bodyPr/>
        <a:lstStyle/>
        <a:p>
          <a:endParaRPr lang="en-US"/>
        </a:p>
      </dgm:t>
    </dgm:pt>
    <dgm:pt modelId="{75DFAE1A-4BCE-4424-A306-5B4743B59B7A}" type="sibTrans" cxnId="{40EB1167-41BC-443E-B9BC-CB44AAFD4563}">
      <dgm:prSet/>
      <dgm:spPr/>
      <dgm:t>
        <a:bodyPr/>
        <a:lstStyle/>
        <a:p>
          <a:endParaRPr lang="en-US"/>
        </a:p>
      </dgm:t>
    </dgm:pt>
    <dgm:pt modelId="{A23F89D5-07AC-482B-A59E-D297A1B7F350}">
      <dgm:prSet custT="1"/>
      <dgm:spPr/>
      <dgm:t>
        <a:bodyPr/>
        <a:lstStyle/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 on Russian entities</a:t>
          </a:r>
        </a:p>
      </dgm:t>
    </dgm:pt>
    <dgm:pt modelId="{97068C2D-291A-42ED-98B2-D87DC9CD4F9D}" type="parTrans" cxnId="{4180B087-2DFD-475D-AA78-35B30C440D3D}">
      <dgm:prSet/>
      <dgm:spPr/>
      <dgm:t>
        <a:bodyPr/>
        <a:lstStyle/>
        <a:p>
          <a:endParaRPr lang="en-US"/>
        </a:p>
      </dgm:t>
    </dgm:pt>
    <dgm:pt modelId="{8DDC1DF9-B29B-4C5A-B182-476E1D4BB2E2}" type="sibTrans" cxnId="{4180B087-2DFD-475D-AA78-35B30C440D3D}">
      <dgm:prSet/>
      <dgm:spPr/>
      <dgm:t>
        <a:bodyPr/>
        <a:lstStyle/>
        <a:p>
          <a:endParaRPr lang="en-US"/>
        </a:p>
      </dgm:t>
    </dgm:pt>
    <dgm:pt modelId="{FDBCCDCB-A944-42D7-A492-29319AC4A68A}">
      <dgm:prSet custT="1"/>
      <dgm:spPr/>
      <dgm:t>
        <a:bodyPr/>
        <a:lstStyle/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in early March 2022</a:t>
          </a:r>
        </a:p>
      </dgm:t>
    </dgm:pt>
    <dgm:pt modelId="{84702E8E-0551-4D6D-9C5E-E89CC4E1AD06}" type="parTrans" cxnId="{14312725-6CDF-47E1-AD79-42BD6CA968AE}">
      <dgm:prSet/>
      <dgm:spPr/>
      <dgm:t>
        <a:bodyPr/>
        <a:lstStyle/>
        <a:p>
          <a:endParaRPr lang="en-US"/>
        </a:p>
      </dgm:t>
    </dgm:pt>
    <dgm:pt modelId="{40BC6B69-C5E3-4EAC-804D-EC167D151CE2}" type="sibTrans" cxnId="{14312725-6CDF-47E1-AD79-42BD6CA968AE}">
      <dgm:prSet/>
      <dgm:spPr/>
      <dgm:t>
        <a:bodyPr/>
        <a:lstStyle/>
        <a:p>
          <a:endParaRPr lang="en-US"/>
        </a:p>
      </dgm:t>
    </dgm:pt>
    <dgm:pt modelId="{687CC7BD-79EF-4A0F-BDD3-809BFA49E6BE}" type="pres">
      <dgm:prSet presAssocID="{FF3CD410-5E2E-4080-A893-907D31D22CB3}" presName="root" presStyleCnt="0">
        <dgm:presLayoutVars>
          <dgm:chMax/>
          <dgm:chPref/>
          <dgm:animLvl val="lvl"/>
        </dgm:presLayoutVars>
      </dgm:prSet>
      <dgm:spPr/>
    </dgm:pt>
    <dgm:pt modelId="{6168B371-2815-4661-9209-F8A29814ADCC}" type="pres">
      <dgm:prSet presAssocID="{FF3CD410-5E2E-4080-A893-907D31D22CB3}" presName="divider" presStyleLbl="fgAcc1" presStyleIdx="0" presStyleCnt="1"/>
      <dgm:spPr>
        <a:xfrm>
          <a:off x="0" y="2266950"/>
          <a:ext cx="11066462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4C5F54B5-504F-4069-AF1D-9A370FBD268C}" type="pres">
      <dgm:prSet presAssocID="{FF3CD410-5E2E-4080-A893-907D31D22CB3}" presName="nodes" presStyleCnt="0">
        <dgm:presLayoutVars>
          <dgm:chMax/>
          <dgm:chPref/>
          <dgm:animLvl val="lvl"/>
        </dgm:presLayoutVars>
      </dgm:prSet>
      <dgm:spPr/>
    </dgm:pt>
    <dgm:pt modelId="{34539F78-7536-446A-B749-4315D26F2C4E}" type="pres">
      <dgm:prSet presAssocID="{D423FB80-F2BD-4DDE-80B1-76F84FE09A02}" presName="composite" presStyleCnt="0"/>
      <dgm:spPr/>
    </dgm:pt>
    <dgm:pt modelId="{64E37A6A-8F95-4F28-92FC-1FE8089D7DAF}" type="pres">
      <dgm:prSet presAssocID="{D423FB80-F2BD-4DDE-80B1-76F84FE09A02}" presName="L1TextContainer" presStyleLbl="alignNode1" presStyleIdx="0" presStyleCnt="4">
        <dgm:presLayoutVars>
          <dgm:chMax val="1"/>
          <dgm:chPref val="1"/>
          <dgm:bulletEnabled val="1"/>
        </dgm:presLayoutVars>
      </dgm:prSet>
      <dgm:spPr/>
    </dgm:pt>
    <dgm:pt modelId="{301B11E7-9AB9-40DA-A950-87C47281308D}" type="pres">
      <dgm:prSet presAssocID="{D423FB80-F2BD-4DDE-80B1-76F84FE09A02}" presName="L2TextContainerWrapper" presStyleCnt="0">
        <dgm:presLayoutVars>
          <dgm:bulletEnabled val="1"/>
        </dgm:presLayoutVars>
      </dgm:prSet>
      <dgm:spPr/>
    </dgm:pt>
    <dgm:pt modelId="{255B3FC7-BD87-4810-87ED-7952D0F23157}" type="pres">
      <dgm:prSet presAssocID="{D423FB80-F2BD-4DDE-80B1-76F84FE09A02}" presName="L2TextContainer" presStyleLbl="bgAccFollowNode1" presStyleIdx="0" presStyleCnt="4"/>
      <dgm:spPr>
        <a:prstGeom prst="rect">
          <a:avLst/>
        </a:prstGeom>
      </dgm:spPr>
    </dgm:pt>
    <dgm:pt modelId="{4B545162-9690-412E-B970-54DA905B44AF}" type="pres">
      <dgm:prSet presAssocID="{D423FB80-F2BD-4DDE-80B1-76F84FE09A02}" presName="FlexibleEmptyPlaceHolder" presStyleCnt="0"/>
      <dgm:spPr/>
    </dgm:pt>
    <dgm:pt modelId="{DF478A7F-4668-4E0A-86F7-C1205CF5AA73}" type="pres">
      <dgm:prSet presAssocID="{D423FB80-F2BD-4DDE-80B1-76F84FE09A02}" presName="ConnectLine" presStyleLbl="sibTrans1D1" presStyleIdx="0" presStyleCnt="4"/>
      <dgm:spPr>
        <a:xfrm>
          <a:off x="2766615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6D7F9BE3-3008-4E5E-96F3-C71D72649902}" type="pres">
      <dgm:prSet presAssocID="{D423FB80-F2BD-4DDE-80B1-76F84FE09A02}" presName="ConnectorPoint" presStyleLbl="node1" presStyleIdx="0" presStyleCnt="4"/>
      <dgm:spPr>
        <a:xfrm rot="2700000">
          <a:off x="2731350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02633C3C-6589-41FB-998C-85A7548107A4}" type="pres">
      <dgm:prSet presAssocID="{D423FB80-F2BD-4DDE-80B1-76F84FE09A02}" presName="EmptyPlaceHolder" presStyleCnt="0"/>
      <dgm:spPr/>
    </dgm:pt>
    <dgm:pt modelId="{41467129-B2CC-4E38-A5B2-56D30FA28409}" type="pres">
      <dgm:prSet presAssocID="{EBE862E1-9761-4AA7-AA00-BD79FA3B27DD}" presName="spaceBetweenRectangles" presStyleCnt="0"/>
      <dgm:spPr/>
    </dgm:pt>
    <dgm:pt modelId="{B24E63D3-5D42-4782-9DCA-65A1183C0BEC}" type="pres">
      <dgm:prSet presAssocID="{9540B629-EB31-42F0-A5A6-75462CFB4294}" presName="composite" presStyleCnt="0"/>
      <dgm:spPr/>
    </dgm:pt>
    <dgm:pt modelId="{0EB18A1F-4525-4208-8249-C2CFD5B0764C}" type="pres">
      <dgm:prSet presAssocID="{9540B629-EB31-42F0-A5A6-75462CFB4294}" presName="L1TextContainer" presStyleLbl="alignNode1" presStyleIdx="1" presStyleCnt="4">
        <dgm:presLayoutVars>
          <dgm:chMax val="1"/>
          <dgm:chPref val="1"/>
          <dgm:bulletEnabled val="1"/>
        </dgm:presLayoutVars>
      </dgm:prSet>
      <dgm:spPr>
        <a:xfrm>
          <a:off x="2479633" y="2882024"/>
          <a:ext cx="3894443" cy="606741"/>
        </a:xfrm>
        <a:prstGeom prst="rect">
          <a:avLst/>
        </a:prstGeom>
      </dgm:spPr>
    </dgm:pt>
    <dgm:pt modelId="{B98C83DC-49D4-4A55-9FB6-490F6560470E}" type="pres">
      <dgm:prSet presAssocID="{9540B629-EB31-42F0-A5A6-75462CFB4294}" presName="L2TextContainerWrapper" presStyleCnt="0">
        <dgm:presLayoutVars>
          <dgm:bulletEnabled val="1"/>
        </dgm:presLayoutVars>
      </dgm:prSet>
      <dgm:spPr/>
    </dgm:pt>
    <dgm:pt modelId="{9A520D0A-831F-440F-8503-1F7B2AC902BE}" type="pres">
      <dgm:prSet presAssocID="{9540B629-EB31-42F0-A5A6-75462CFB4294}" presName="L2TextContainer" presStyleLbl="bgAccFollowNode1" presStyleIdx="1" presStyleCnt="4"/>
      <dgm:spPr>
        <a:xfrm>
          <a:off x="2479633" y="3488766"/>
          <a:ext cx="3894443" cy="611292"/>
        </a:xfrm>
        <a:prstGeom prst="rect">
          <a:avLst/>
        </a:prstGeom>
      </dgm:spPr>
    </dgm:pt>
    <dgm:pt modelId="{67B4A8E7-AB20-4A7E-B8CE-D81A673E158D}" type="pres">
      <dgm:prSet presAssocID="{9540B629-EB31-42F0-A5A6-75462CFB4294}" presName="FlexibleEmptyPlaceHolder" presStyleCnt="0"/>
      <dgm:spPr/>
    </dgm:pt>
    <dgm:pt modelId="{E52A7840-02EB-48C7-81D3-28F40CECF7D0}" type="pres">
      <dgm:prSet presAssocID="{9540B629-EB31-42F0-A5A6-75462CFB4294}" presName="ConnectLine" presStyleLbl="sibTrans1D1" presStyleIdx="1" presStyleCnt="4"/>
      <dgm:spPr/>
    </dgm:pt>
    <dgm:pt modelId="{C32E9966-7004-4966-989C-1677054A41A7}" type="pres">
      <dgm:prSet presAssocID="{9540B629-EB31-42F0-A5A6-75462CFB4294}" presName="ConnectorPoint" presStyleLbl="node1" presStyleIdx="1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534A905A-69CF-4E0B-97AA-4F21288469DB}" type="pres">
      <dgm:prSet presAssocID="{9540B629-EB31-42F0-A5A6-75462CFB4294}" presName="EmptyPlaceHolder" presStyleCnt="0"/>
      <dgm:spPr/>
    </dgm:pt>
    <dgm:pt modelId="{BF089A87-1B1D-41D8-A326-015CC82AB37F}" type="pres">
      <dgm:prSet presAssocID="{561DC819-B553-4389-8399-5FB091608C0B}" presName="spaceBetweenRectangles" presStyleCnt="0"/>
      <dgm:spPr/>
    </dgm:pt>
    <dgm:pt modelId="{C7F26193-F277-4FC2-96E8-E896E5EFC9BC}" type="pres">
      <dgm:prSet presAssocID="{F01D5F9E-ABC5-4560-ACB4-E6CFBC60BFF2}" presName="composite" presStyleCnt="0"/>
      <dgm:spPr/>
    </dgm:pt>
    <dgm:pt modelId="{5C68C37A-C349-49AE-97A1-63D110D2C7D1}" type="pres">
      <dgm:prSet presAssocID="{F01D5F9E-ABC5-4560-ACB4-E6CFBC60BFF2}" presName="L1TextContainer" presStyleLbl="alignNode1" presStyleIdx="2" presStyleCnt="4">
        <dgm:presLayoutVars>
          <dgm:chMax val="1"/>
          <dgm:chPref val="1"/>
          <dgm:bulletEnabled val="1"/>
        </dgm:presLayoutVars>
      </dgm:prSet>
      <dgm:spPr/>
    </dgm:pt>
    <dgm:pt modelId="{3E3F09C6-0C94-40B1-A308-6929444363D4}" type="pres">
      <dgm:prSet presAssocID="{F01D5F9E-ABC5-4560-ACB4-E6CFBC60BFF2}" presName="L2TextContainerWrapper" presStyleCnt="0">
        <dgm:presLayoutVars>
          <dgm:bulletEnabled val="1"/>
        </dgm:presLayoutVars>
      </dgm:prSet>
      <dgm:spPr/>
    </dgm:pt>
    <dgm:pt modelId="{A01D9671-7007-4F3F-98D6-A9730C5B45E4}" type="pres">
      <dgm:prSet presAssocID="{F01D5F9E-ABC5-4560-ACB4-E6CFBC60BFF2}" presName="L2TextContainer" presStyleLbl="bgAccFollowNode1" presStyleIdx="2" presStyleCnt="4"/>
      <dgm:spPr/>
    </dgm:pt>
    <dgm:pt modelId="{65C95A24-31B5-46D2-BCB4-07372ABDD6F2}" type="pres">
      <dgm:prSet presAssocID="{F01D5F9E-ABC5-4560-ACB4-E6CFBC60BFF2}" presName="FlexibleEmptyPlaceHolder" presStyleCnt="0"/>
      <dgm:spPr/>
    </dgm:pt>
    <dgm:pt modelId="{D4347EDB-4883-4C4B-A672-6266C9702B5A}" type="pres">
      <dgm:prSet presAssocID="{F01D5F9E-ABC5-4560-ACB4-E6CFBC60BFF2}" presName="ConnectLine" presStyleLbl="sibTrans1D1" presStyleIdx="2" presStyleCnt="4"/>
      <dgm:spPr>
        <a:xfrm>
          <a:off x="5533231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D10813CD-B7B7-4CC7-9B2D-B5AE3D30A4DA}" type="pres">
      <dgm:prSet presAssocID="{F01D5F9E-ABC5-4560-ACB4-E6CFBC60BFF2}" presName="ConnectorPoint" presStyleLbl="node1" presStyleIdx="2" presStyleCnt="4"/>
      <dgm:spPr>
        <a:xfrm rot="2700000">
          <a:off x="5497965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143FACBA-FB69-402B-8D92-68DCE90EA86A}" type="pres">
      <dgm:prSet presAssocID="{F01D5F9E-ABC5-4560-ACB4-E6CFBC60BFF2}" presName="EmptyPlaceHolder" presStyleCnt="0"/>
      <dgm:spPr/>
    </dgm:pt>
    <dgm:pt modelId="{0587E036-7F91-482C-9B0A-860FD4CCD0E2}" type="pres">
      <dgm:prSet presAssocID="{36ABC0D0-B41E-401C-840C-2AFBE73989B4}" presName="spaceBetweenRectangles" presStyleCnt="0"/>
      <dgm:spPr/>
    </dgm:pt>
    <dgm:pt modelId="{795AD8F1-7B20-410C-90F4-2E04F4F4C93D}" type="pres">
      <dgm:prSet presAssocID="{454D56AF-0D14-43A4-A4AA-2274946C5116}" presName="composite" presStyleCnt="0"/>
      <dgm:spPr/>
    </dgm:pt>
    <dgm:pt modelId="{C5503B6E-C1DB-44F5-ABB8-38EF445ED1E8}" type="pres">
      <dgm:prSet presAssocID="{454D56AF-0D14-43A4-A4AA-2274946C5116}" presName="L1TextContainer" presStyleLbl="alignNode1" presStyleIdx="3" presStyleCnt="4">
        <dgm:presLayoutVars>
          <dgm:chMax val="1"/>
          <dgm:chPref val="1"/>
          <dgm:bulletEnabled val="1"/>
        </dgm:presLayoutVars>
      </dgm:prSet>
      <dgm:spPr/>
    </dgm:pt>
    <dgm:pt modelId="{FD7DE90B-3DDE-4250-BB93-6AFB95DB30C9}" type="pres">
      <dgm:prSet presAssocID="{454D56AF-0D14-43A4-A4AA-2274946C5116}" presName="L2TextContainerWrapper" presStyleCnt="0">
        <dgm:presLayoutVars>
          <dgm:bulletEnabled val="1"/>
        </dgm:presLayoutVars>
      </dgm:prSet>
      <dgm:spPr/>
    </dgm:pt>
    <dgm:pt modelId="{04897CD2-CF6F-4A55-8E79-1E7393B07B06}" type="pres">
      <dgm:prSet presAssocID="{454D56AF-0D14-43A4-A4AA-2274946C5116}" presName="L2TextContainer" presStyleLbl="bgAccFollowNode1" presStyleIdx="3" presStyleCnt="4"/>
      <dgm:spPr/>
    </dgm:pt>
    <dgm:pt modelId="{30F499EF-86B9-43D4-9E36-2ADCD18D3C55}" type="pres">
      <dgm:prSet presAssocID="{454D56AF-0D14-43A4-A4AA-2274946C5116}" presName="FlexibleEmptyPlaceHolder" presStyleCnt="0"/>
      <dgm:spPr/>
    </dgm:pt>
    <dgm:pt modelId="{73ACB8E4-FFC1-49E5-BB46-1EBD63F3BF67}" type="pres">
      <dgm:prSet presAssocID="{454D56AF-0D14-43A4-A4AA-2274946C5116}" presName="ConnectLine" presStyleLbl="sibTrans1D1" presStyleIdx="3" presStyleCnt="4"/>
      <dgm:spPr>
        <a:xfrm>
          <a:off x="8299846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FE89438A-B301-4219-9492-D30967496E8F}" type="pres">
      <dgm:prSet presAssocID="{454D56AF-0D14-43A4-A4AA-2274946C5116}" presName="ConnectorPoint" presStyleLbl="node1" presStyleIdx="3" presStyleCnt="4"/>
      <dgm:spPr>
        <a:xfrm rot="2700000">
          <a:off x="8264581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80E00C49-A058-42B1-B4A9-8FC8989D4F58}" type="pres">
      <dgm:prSet presAssocID="{454D56AF-0D14-43A4-A4AA-2274946C5116}" presName="EmptyPlaceHolder" presStyleCnt="0"/>
      <dgm:spPr/>
    </dgm:pt>
  </dgm:ptLst>
  <dgm:cxnLst>
    <dgm:cxn modelId="{EADCFF1E-172D-4C2D-BDB4-9D2B19597296}" type="presOf" srcId="{47BE8E0B-496B-44FC-825E-C2A10D821DC9}" destId="{A01D9671-7007-4F3F-98D6-A9730C5B45E4}" srcOrd="0" destOrd="0" presId="urn:microsoft.com/office/officeart/2017/3/layout/HorizontalLabelsTimeline"/>
    <dgm:cxn modelId="{DB569C1F-AFB1-4D57-A1EB-4902D1DB0018}" srcId="{9540B629-EB31-42F0-A5A6-75462CFB4294}" destId="{902A7081-344F-497D-A06F-6BEB9C0A53EC}" srcOrd="0" destOrd="0" parTransId="{A0459AD2-4656-4975-8E59-F28DCE83EC00}" sibTransId="{521D3837-42A6-4F2B-8A64-B5E32B0EAD85}"/>
    <dgm:cxn modelId="{14312725-6CDF-47E1-AD79-42BD6CA968AE}" srcId="{9540B629-EB31-42F0-A5A6-75462CFB4294}" destId="{FDBCCDCB-A944-42D7-A492-29319AC4A68A}" srcOrd="2" destOrd="0" parTransId="{84702E8E-0551-4D6D-9C5E-E89CC4E1AD06}" sibTransId="{40BC6B69-C5E3-4EAC-804D-EC167D151CE2}"/>
    <dgm:cxn modelId="{5A3B2130-5035-4E61-92B1-343AA432C9DF}" srcId="{FF3CD410-5E2E-4080-A893-907D31D22CB3}" destId="{454D56AF-0D14-43A4-A4AA-2274946C5116}" srcOrd="3" destOrd="0" parTransId="{340931FA-0A09-49B9-99A7-6650F93FDC08}" sibTransId="{511F28C0-50D9-4CBB-862C-2AD0ACC17105}"/>
    <dgm:cxn modelId="{C436E05B-3981-4E5A-BD66-5DBD06BC52A1}" type="presOf" srcId="{F01D5F9E-ABC5-4560-ACB4-E6CFBC60BFF2}" destId="{5C68C37A-C349-49AE-97A1-63D110D2C7D1}" srcOrd="0" destOrd="0" presId="urn:microsoft.com/office/officeart/2017/3/layout/HorizontalLabelsTimeline"/>
    <dgm:cxn modelId="{4BD95A60-168F-4282-80F7-A31E248F2AF4}" type="presOf" srcId="{A23F89D5-07AC-482B-A59E-D297A1B7F350}" destId="{9A520D0A-831F-440F-8503-1F7B2AC902BE}" srcOrd="0" destOrd="1" presId="urn:microsoft.com/office/officeart/2017/3/layout/HorizontalLabelsTimeline"/>
    <dgm:cxn modelId="{4B61AF65-3991-4A24-9475-D4AA0127738F}" srcId="{FF3CD410-5E2E-4080-A893-907D31D22CB3}" destId="{F01D5F9E-ABC5-4560-ACB4-E6CFBC60BFF2}" srcOrd="2" destOrd="0" parTransId="{FEAC3315-4B36-4E3C-89B3-70A50C7F13CC}" sibTransId="{36ABC0D0-B41E-401C-840C-2AFBE73989B4}"/>
    <dgm:cxn modelId="{40EB1167-41BC-443E-B9BC-CB44AAFD4563}" srcId="{9540B629-EB31-42F0-A5A6-75462CFB4294}" destId="{57848A2B-5E88-46E1-9668-E82A83AD1533}" srcOrd="3" destOrd="0" parTransId="{417249D9-EF84-462D-A9C6-CEA78CC25E31}" sibTransId="{75DFAE1A-4BCE-4424-A306-5B4743B59B7A}"/>
    <dgm:cxn modelId="{24FE186F-F804-46F5-9C2D-96C1655A06BB}" type="presOf" srcId="{FF3CD410-5E2E-4080-A893-907D31D22CB3}" destId="{687CC7BD-79EF-4A0F-BDD3-809BFA49E6BE}" srcOrd="0" destOrd="0" presId="urn:microsoft.com/office/officeart/2017/3/layout/HorizontalLabelsTimeline"/>
    <dgm:cxn modelId="{F062D07E-4B0A-4401-B784-816BCED478BF}" type="presOf" srcId="{9540B629-EB31-42F0-A5A6-75462CFB4294}" destId="{0EB18A1F-4525-4208-8249-C2CFD5B0764C}" srcOrd="0" destOrd="0" presId="urn:microsoft.com/office/officeart/2017/3/layout/HorizontalLabelsTimeline"/>
    <dgm:cxn modelId="{B9B38C7F-D679-4A39-B742-6501D3961044}" srcId="{454D56AF-0D14-43A4-A4AA-2274946C5116}" destId="{3280BE73-5C4D-4941-9102-E5930904556F}" srcOrd="0" destOrd="0" parTransId="{596FE3BE-79D4-47E4-8416-EDF8385B1DE9}" sibTransId="{8E22D1FB-CF90-47F0-B06E-C66C75D54226}"/>
    <dgm:cxn modelId="{4180B087-2DFD-475D-AA78-35B30C440D3D}" srcId="{9540B629-EB31-42F0-A5A6-75462CFB4294}" destId="{A23F89D5-07AC-482B-A59E-D297A1B7F350}" srcOrd="1" destOrd="0" parTransId="{97068C2D-291A-42ED-98B2-D87DC9CD4F9D}" sibTransId="{8DDC1DF9-B29B-4C5A-B182-476E1D4BB2E2}"/>
    <dgm:cxn modelId="{794A428B-B24A-4475-A59B-C69BC412CB79}" type="presOf" srcId="{902A7081-344F-497D-A06F-6BEB9C0A53EC}" destId="{9A520D0A-831F-440F-8503-1F7B2AC902BE}" srcOrd="0" destOrd="0" presId="urn:microsoft.com/office/officeart/2017/3/layout/HorizontalLabelsTimeline"/>
    <dgm:cxn modelId="{47F4D29A-7D65-4C2F-8677-61780F0F1118}" srcId="{F01D5F9E-ABC5-4560-ACB4-E6CFBC60BFF2}" destId="{47BE8E0B-496B-44FC-825E-C2A10D821DC9}" srcOrd="0" destOrd="0" parTransId="{26C37286-A207-4C3A-8F03-B64C4EB72DB8}" sibTransId="{258C30B8-1EDE-458F-9BAB-BD0E5C8E1BF9}"/>
    <dgm:cxn modelId="{68D35F9D-DABF-4E5A-94D4-F988D8E84907}" srcId="{D423FB80-F2BD-4DDE-80B1-76F84FE09A02}" destId="{245E128E-7700-4C91-9411-CDD1DCA94D67}" srcOrd="0" destOrd="0" parTransId="{B4D95EBA-0423-4AFA-B379-E030341B1F23}" sibTransId="{4963BA97-D4C5-477B-9B0D-68DB38F61579}"/>
    <dgm:cxn modelId="{1331ECA0-C81E-4B36-ADB0-73371AEA88B7}" type="presOf" srcId="{FDBCCDCB-A944-42D7-A492-29319AC4A68A}" destId="{9A520D0A-831F-440F-8503-1F7B2AC902BE}" srcOrd="0" destOrd="2" presId="urn:microsoft.com/office/officeart/2017/3/layout/HorizontalLabelsTimeline"/>
    <dgm:cxn modelId="{4FC951A4-7213-4DE7-BBBF-C26F308F86C8}" srcId="{FF3CD410-5E2E-4080-A893-907D31D22CB3}" destId="{9540B629-EB31-42F0-A5A6-75462CFB4294}" srcOrd="1" destOrd="0" parTransId="{587F77E3-6A36-4FE3-822F-E7832FE4A20A}" sibTransId="{561DC819-B553-4389-8399-5FB091608C0B}"/>
    <dgm:cxn modelId="{615D86A9-6F29-45EC-958B-23D898C8D21D}" type="presOf" srcId="{57848A2B-5E88-46E1-9668-E82A83AD1533}" destId="{9A520D0A-831F-440F-8503-1F7B2AC902BE}" srcOrd="0" destOrd="3" presId="urn:microsoft.com/office/officeart/2017/3/layout/HorizontalLabelsTimeline"/>
    <dgm:cxn modelId="{5BF3B7B1-A779-4E2D-8625-77DE0CA38FEE}" srcId="{FF3CD410-5E2E-4080-A893-907D31D22CB3}" destId="{D423FB80-F2BD-4DDE-80B1-76F84FE09A02}" srcOrd="0" destOrd="0" parTransId="{9B1CA3FF-D252-4AF5-8F50-CFC93ACA9175}" sibTransId="{EBE862E1-9761-4AA7-AA00-BD79FA3B27DD}"/>
    <dgm:cxn modelId="{F68895C0-3F1F-4678-B72B-DB82A8D7873D}" type="presOf" srcId="{245E128E-7700-4C91-9411-CDD1DCA94D67}" destId="{255B3FC7-BD87-4810-87ED-7952D0F23157}" srcOrd="0" destOrd="0" presId="urn:microsoft.com/office/officeart/2017/3/layout/HorizontalLabelsTimeline"/>
    <dgm:cxn modelId="{186572D2-DD3E-469C-B4C6-FC405845D66C}" type="presOf" srcId="{3280BE73-5C4D-4941-9102-E5930904556F}" destId="{04897CD2-CF6F-4A55-8E79-1E7393B07B06}" srcOrd="0" destOrd="0" presId="urn:microsoft.com/office/officeart/2017/3/layout/HorizontalLabelsTimeline"/>
    <dgm:cxn modelId="{0850A4D5-F517-4BE2-AE27-9281E3729461}" type="presOf" srcId="{454D56AF-0D14-43A4-A4AA-2274946C5116}" destId="{C5503B6E-C1DB-44F5-ABB8-38EF445ED1E8}" srcOrd="0" destOrd="0" presId="urn:microsoft.com/office/officeart/2017/3/layout/HorizontalLabelsTimeline"/>
    <dgm:cxn modelId="{FAEC57FD-E661-46F9-8FC2-72568E9086CE}" type="presOf" srcId="{D423FB80-F2BD-4DDE-80B1-76F84FE09A02}" destId="{64E37A6A-8F95-4F28-92FC-1FE8089D7DAF}" srcOrd="0" destOrd="0" presId="urn:microsoft.com/office/officeart/2017/3/layout/HorizontalLabelsTimeline"/>
    <dgm:cxn modelId="{41A1825C-6B33-4866-A7F1-A86BC36862B3}" type="presParOf" srcId="{687CC7BD-79EF-4A0F-BDD3-809BFA49E6BE}" destId="{6168B371-2815-4661-9209-F8A29814ADCC}" srcOrd="0" destOrd="0" presId="urn:microsoft.com/office/officeart/2017/3/layout/HorizontalLabelsTimeline"/>
    <dgm:cxn modelId="{281FC94C-5AAC-413C-803D-BB6EEF9AD3A6}" type="presParOf" srcId="{687CC7BD-79EF-4A0F-BDD3-809BFA49E6BE}" destId="{4C5F54B5-504F-4069-AF1D-9A370FBD268C}" srcOrd="1" destOrd="0" presId="urn:microsoft.com/office/officeart/2017/3/layout/HorizontalLabelsTimeline"/>
    <dgm:cxn modelId="{CFDEA283-4601-4089-8563-A85225CFEF1D}" type="presParOf" srcId="{4C5F54B5-504F-4069-AF1D-9A370FBD268C}" destId="{34539F78-7536-446A-B749-4315D26F2C4E}" srcOrd="0" destOrd="0" presId="urn:microsoft.com/office/officeart/2017/3/layout/HorizontalLabelsTimeline"/>
    <dgm:cxn modelId="{8A5756AD-D676-4F95-8A8A-CDE3EA13E14C}" type="presParOf" srcId="{34539F78-7536-446A-B749-4315D26F2C4E}" destId="{64E37A6A-8F95-4F28-92FC-1FE8089D7DAF}" srcOrd="0" destOrd="0" presId="urn:microsoft.com/office/officeart/2017/3/layout/HorizontalLabelsTimeline"/>
    <dgm:cxn modelId="{C64DD621-F766-410D-81AE-A692FE379207}" type="presParOf" srcId="{34539F78-7536-446A-B749-4315D26F2C4E}" destId="{301B11E7-9AB9-40DA-A950-87C47281308D}" srcOrd="1" destOrd="0" presId="urn:microsoft.com/office/officeart/2017/3/layout/HorizontalLabelsTimeline"/>
    <dgm:cxn modelId="{72141621-AC11-4C6D-A617-B6CF19C76AAE}" type="presParOf" srcId="{301B11E7-9AB9-40DA-A950-87C47281308D}" destId="{255B3FC7-BD87-4810-87ED-7952D0F23157}" srcOrd="0" destOrd="0" presId="urn:microsoft.com/office/officeart/2017/3/layout/HorizontalLabelsTimeline"/>
    <dgm:cxn modelId="{C728B947-ADB2-406E-9206-93298476CEFD}" type="presParOf" srcId="{301B11E7-9AB9-40DA-A950-87C47281308D}" destId="{4B545162-9690-412E-B970-54DA905B44AF}" srcOrd="1" destOrd="0" presId="urn:microsoft.com/office/officeart/2017/3/layout/HorizontalLabelsTimeline"/>
    <dgm:cxn modelId="{9B7FD2A9-25B9-477B-AC6A-FE14BD3BFF32}" type="presParOf" srcId="{34539F78-7536-446A-B749-4315D26F2C4E}" destId="{DF478A7F-4668-4E0A-86F7-C1205CF5AA73}" srcOrd="2" destOrd="0" presId="urn:microsoft.com/office/officeart/2017/3/layout/HorizontalLabelsTimeline"/>
    <dgm:cxn modelId="{A1F8B173-85E4-4ED9-BFF5-CF116D6F7CE3}" type="presParOf" srcId="{34539F78-7536-446A-B749-4315D26F2C4E}" destId="{6D7F9BE3-3008-4E5E-96F3-C71D72649902}" srcOrd="3" destOrd="0" presId="urn:microsoft.com/office/officeart/2017/3/layout/HorizontalLabelsTimeline"/>
    <dgm:cxn modelId="{74F580D4-41FC-4B1B-82E4-22FCC2246045}" type="presParOf" srcId="{34539F78-7536-446A-B749-4315D26F2C4E}" destId="{02633C3C-6589-41FB-998C-85A7548107A4}" srcOrd="4" destOrd="0" presId="urn:microsoft.com/office/officeart/2017/3/layout/HorizontalLabelsTimeline"/>
    <dgm:cxn modelId="{ACB72553-49A5-440C-B1C8-D7D8CFF44BD6}" type="presParOf" srcId="{4C5F54B5-504F-4069-AF1D-9A370FBD268C}" destId="{41467129-B2CC-4E38-A5B2-56D30FA28409}" srcOrd="1" destOrd="0" presId="urn:microsoft.com/office/officeart/2017/3/layout/HorizontalLabelsTimeline"/>
    <dgm:cxn modelId="{4BE5C1CE-DB85-4354-9325-D039D33CF695}" type="presParOf" srcId="{4C5F54B5-504F-4069-AF1D-9A370FBD268C}" destId="{B24E63D3-5D42-4782-9DCA-65A1183C0BEC}" srcOrd="2" destOrd="0" presId="urn:microsoft.com/office/officeart/2017/3/layout/HorizontalLabelsTimeline"/>
    <dgm:cxn modelId="{A3CAE0BA-E029-4874-9360-61D57B3D0872}" type="presParOf" srcId="{B24E63D3-5D42-4782-9DCA-65A1183C0BEC}" destId="{0EB18A1F-4525-4208-8249-C2CFD5B0764C}" srcOrd="0" destOrd="0" presId="urn:microsoft.com/office/officeart/2017/3/layout/HorizontalLabelsTimeline"/>
    <dgm:cxn modelId="{03C1A55F-7F5E-4947-B7F9-90FEDFE5289B}" type="presParOf" srcId="{B24E63D3-5D42-4782-9DCA-65A1183C0BEC}" destId="{B98C83DC-49D4-4A55-9FB6-490F6560470E}" srcOrd="1" destOrd="0" presId="urn:microsoft.com/office/officeart/2017/3/layout/HorizontalLabelsTimeline"/>
    <dgm:cxn modelId="{546DADE6-BCA3-4B85-841A-72BCC6038BC3}" type="presParOf" srcId="{B98C83DC-49D4-4A55-9FB6-490F6560470E}" destId="{9A520D0A-831F-440F-8503-1F7B2AC902BE}" srcOrd="0" destOrd="0" presId="urn:microsoft.com/office/officeart/2017/3/layout/HorizontalLabelsTimeline"/>
    <dgm:cxn modelId="{9477B081-BEE9-44A7-9F02-E3FE4169A2FE}" type="presParOf" srcId="{B98C83DC-49D4-4A55-9FB6-490F6560470E}" destId="{67B4A8E7-AB20-4A7E-B8CE-D81A673E158D}" srcOrd="1" destOrd="0" presId="urn:microsoft.com/office/officeart/2017/3/layout/HorizontalLabelsTimeline"/>
    <dgm:cxn modelId="{4815D5A1-C775-4B17-9E6E-69C923F2C8C7}" type="presParOf" srcId="{B24E63D3-5D42-4782-9DCA-65A1183C0BEC}" destId="{E52A7840-02EB-48C7-81D3-28F40CECF7D0}" srcOrd="2" destOrd="0" presId="urn:microsoft.com/office/officeart/2017/3/layout/HorizontalLabelsTimeline"/>
    <dgm:cxn modelId="{4D56E713-36DE-4C87-A56E-C771CEA8DF36}" type="presParOf" srcId="{B24E63D3-5D42-4782-9DCA-65A1183C0BEC}" destId="{C32E9966-7004-4966-989C-1677054A41A7}" srcOrd="3" destOrd="0" presId="urn:microsoft.com/office/officeart/2017/3/layout/HorizontalLabelsTimeline"/>
    <dgm:cxn modelId="{FDC51AFE-898B-47A7-9FA5-0EEFBBE9ADE7}" type="presParOf" srcId="{B24E63D3-5D42-4782-9DCA-65A1183C0BEC}" destId="{534A905A-69CF-4E0B-97AA-4F21288469DB}" srcOrd="4" destOrd="0" presId="urn:microsoft.com/office/officeart/2017/3/layout/HorizontalLabelsTimeline"/>
    <dgm:cxn modelId="{BFD97CBC-C876-4C8D-8377-7117964B1B51}" type="presParOf" srcId="{4C5F54B5-504F-4069-AF1D-9A370FBD268C}" destId="{BF089A87-1B1D-41D8-A326-015CC82AB37F}" srcOrd="3" destOrd="0" presId="urn:microsoft.com/office/officeart/2017/3/layout/HorizontalLabelsTimeline"/>
    <dgm:cxn modelId="{25113ECB-44A4-43A3-B2D0-D47302F35B26}" type="presParOf" srcId="{4C5F54B5-504F-4069-AF1D-9A370FBD268C}" destId="{C7F26193-F277-4FC2-96E8-E896E5EFC9BC}" srcOrd="4" destOrd="0" presId="urn:microsoft.com/office/officeart/2017/3/layout/HorizontalLabelsTimeline"/>
    <dgm:cxn modelId="{AEF2036D-29F6-4431-8357-64776A18B655}" type="presParOf" srcId="{C7F26193-F277-4FC2-96E8-E896E5EFC9BC}" destId="{5C68C37A-C349-49AE-97A1-63D110D2C7D1}" srcOrd="0" destOrd="0" presId="urn:microsoft.com/office/officeart/2017/3/layout/HorizontalLabelsTimeline"/>
    <dgm:cxn modelId="{51F9D33C-AECD-4F33-B2DA-43CF6B93002F}" type="presParOf" srcId="{C7F26193-F277-4FC2-96E8-E896E5EFC9BC}" destId="{3E3F09C6-0C94-40B1-A308-6929444363D4}" srcOrd="1" destOrd="0" presId="urn:microsoft.com/office/officeart/2017/3/layout/HorizontalLabelsTimeline"/>
    <dgm:cxn modelId="{17B9A51D-D490-4C54-B91D-5CD40783571D}" type="presParOf" srcId="{3E3F09C6-0C94-40B1-A308-6929444363D4}" destId="{A01D9671-7007-4F3F-98D6-A9730C5B45E4}" srcOrd="0" destOrd="0" presId="urn:microsoft.com/office/officeart/2017/3/layout/HorizontalLabelsTimeline"/>
    <dgm:cxn modelId="{A6AAA60B-E979-47B8-A997-DB62C715690F}" type="presParOf" srcId="{3E3F09C6-0C94-40B1-A308-6929444363D4}" destId="{65C95A24-31B5-46D2-BCB4-07372ABDD6F2}" srcOrd="1" destOrd="0" presId="urn:microsoft.com/office/officeart/2017/3/layout/HorizontalLabelsTimeline"/>
    <dgm:cxn modelId="{05694172-1DAF-4D9C-BBD9-0794366FCD56}" type="presParOf" srcId="{C7F26193-F277-4FC2-96E8-E896E5EFC9BC}" destId="{D4347EDB-4883-4C4B-A672-6266C9702B5A}" srcOrd="2" destOrd="0" presId="urn:microsoft.com/office/officeart/2017/3/layout/HorizontalLabelsTimeline"/>
    <dgm:cxn modelId="{BC9943FE-1230-4FDB-A7D8-898D013B9350}" type="presParOf" srcId="{C7F26193-F277-4FC2-96E8-E896E5EFC9BC}" destId="{D10813CD-B7B7-4CC7-9B2D-B5AE3D30A4DA}" srcOrd="3" destOrd="0" presId="urn:microsoft.com/office/officeart/2017/3/layout/HorizontalLabelsTimeline"/>
    <dgm:cxn modelId="{084C9897-3EE7-44CF-9F38-C9A562B67975}" type="presParOf" srcId="{C7F26193-F277-4FC2-96E8-E896E5EFC9BC}" destId="{143FACBA-FB69-402B-8D92-68DCE90EA86A}" srcOrd="4" destOrd="0" presId="urn:microsoft.com/office/officeart/2017/3/layout/HorizontalLabelsTimeline"/>
    <dgm:cxn modelId="{3DFFAC5F-0847-4E2F-A4CD-4FB95268ED8C}" type="presParOf" srcId="{4C5F54B5-504F-4069-AF1D-9A370FBD268C}" destId="{0587E036-7F91-482C-9B0A-860FD4CCD0E2}" srcOrd="5" destOrd="0" presId="urn:microsoft.com/office/officeart/2017/3/layout/HorizontalLabelsTimeline"/>
    <dgm:cxn modelId="{0C2CFEA1-3FB4-47D5-BA0C-2B2C20EB640F}" type="presParOf" srcId="{4C5F54B5-504F-4069-AF1D-9A370FBD268C}" destId="{795AD8F1-7B20-410C-90F4-2E04F4F4C93D}" srcOrd="6" destOrd="0" presId="urn:microsoft.com/office/officeart/2017/3/layout/HorizontalLabelsTimeline"/>
    <dgm:cxn modelId="{5EA692BD-507A-40EE-B699-B1F92E600F62}" type="presParOf" srcId="{795AD8F1-7B20-410C-90F4-2E04F4F4C93D}" destId="{C5503B6E-C1DB-44F5-ABB8-38EF445ED1E8}" srcOrd="0" destOrd="0" presId="urn:microsoft.com/office/officeart/2017/3/layout/HorizontalLabelsTimeline"/>
    <dgm:cxn modelId="{84215AA0-8ED4-45B6-8451-521906DE0059}" type="presParOf" srcId="{795AD8F1-7B20-410C-90F4-2E04F4F4C93D}" destId="{FD7DE90B-3DDE-4250-BB93-6AFB95DB30C9}" srcOrd="1" destOrd="0" presId="urn:microsoft.com/office/officeart/2017/3/layout/HorizontalLabelsTimeline"/>
    <dgm:cxn modelId="{CD1AF92D-7CB7-4156-9C24-3DD50EA4D129}" type="presParOf" srcId="{FD7DE90B-3DDE-4250-BB93-6AFB95DB30C9}" destId="{04897CD2-CF6F-4A55-8E79-1E7393B07B06}" srcOrd="0" destOrd="0" presId="urn:microsoft.com/office/officeart/2017/3/layout/HorizontalLabelsTimeline"/>
    <dgm:cxn modelId="{E596D201-A9A8-46AA-BA6C-731E186DBB6C}" type="presParOf" srcId="{FD7DE90B-3DDE-4250-BB93-6AFB95DB30C9}" destId="{30F499EF-86B9-43D4-9E36-2ADCD18D3C55}" srcOrd="1" destOrd="0" presId="urn:microsoft.com/office/officeart/2017/3/layout/HorizontalLabelsTimeline"/>
    <dgm:cxn modelId="{7D0F95A1-0D0D-4B3A-AD37-1D9E68A59E7B}" type="presParOf" srcId="{795AD8F1-7B20-410C-90F4-2E04F4F4C93D}" destId="{73ACB8E4-FFC1-49E5-BB46-1EBD63F3BF67}" srcOrd="2" destOrd="0" presId="urn:microsoft.com/office/officeart/2017/3/layout/HorizontalLabelsTimeline"/>
    <dgm:cxn modelId="{A5FB3F07-307E-4B9C-AF1B-722131ED4362}" type="presParOf" srcId="{795AD8F1-7B20-410C-90F4-2E04F4F4C93D}" destId="{FE89438A-B301-4219-9492-D30967496E8F}" srcOrd="3" destOrd="0" presId="urn:microsoft.com/office/officeart/2017/3/layout/HorizontalLabelsTimeline"/>
    <dgm:cxn modelId="{2F2BB858-3070-4463-950E-16B32D1FC1A0}" type="presParOf" srcId="{795AD8F1-7B20-410C-90F4-2E04F4F4C93D}" destId="{80E00C49-A058-42B1-B4A9-8FC8989D4F58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AE7698-843B-47AA-A57F-27053E24198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A968A73-725F-4138-BBBF-94151EC682F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Call sub_10002500</a:t>
          </a:r>
        </a:p>
      </dgm:t>
    </dgm:pt>
    <dgm:pt modelId="{C5B3F599-EEF3-4CD8-9DF7-211F33967E51}" type="parTrans" cxnId="{B5E6C765-642E-46D4-B665-AE3A460BFEA8}">
      <dgm:prSet/>
      <dgm:spPr/>
      <dgm:t>
        <a:bodyPr/>
        <a:lstStyle/>
        <a:p>
          <a:endParaRPr lang="en-US"/>
        </a:p>
      </dgm:t>
    </dgm:pt>
    <dgm:pt modelId="{4E2DE6E1-3F1F-46AE-B10F-8145452FA0D6}" type="sibTrans" cxnId="{B5E6C765-642E-46D4-B665-AE3A460BFEA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7C4406D-1F38-49E1-B37A-B8008FEA8BB0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Reboot</a:t>
          </a:r>
        </a:p>
      </dgm:t>
    </dgm:pt>
    <dgm:pt modelId="{7C079BAC-9148-412B-89A9-10810A2052EE}" type="parTrans" cxnId="{D68BC8AA-8F41-471A-AC9A-2ABA452CDCCC}">
      <dgm:prSet/>
      <dgm:spPr/>
      <dgm:t>
        <a:bodyPr/>
        <a:lstStyle/>
        <a:p>
          <a:endParaRPr lang="en-US"/>
        </a:p>
      </dgm:t>
    </dgm:pt>
    <dgm:pt modelId="{17394013-7961-4868-9BA9-39042C319CEC}" type="sibTrans" cxnId="{D68BC8AA-8F41-471A-AC9A-2ABA452CDCCC}">
      <dgm:prSet/>
      <dgm:spPr/>
      <dgm:t>
        <a:bodyPr/>
        <a:lstStyle/>
        <a:p>
          <a:endParaRPr lang="en-US"/>
        </a:p>
      </dgm:t>
    </dgm:pt>
    <dgm:pt modelId="{84BD3997-510C-4813-B583-DEDE4C584668}" type="pres">
      <dgm:prSet presAssocID="{53AE7698-843B-47AA-A57F-27053E241984}" presName="Name0" presStyleCnt="0">
        <dgm:presLayoutVars>
          <dgm:dir/>
          <dgm:resizeHandles val="exact"/>
        </dgm:presLayoutVars>
      </dgm:prSet>
      <dgm:spPr/>
    </dgm:pt>
    <dgm:pt modelId="{B16935F3-411E-4AB0-8444-26C9C59BC3DF}" type="pres">
      <dgm:prSet presAssocID="{AA968A73-725F-4138-BBBF-94151EC682F7}" presName="node" presStyleLbl="node1" presStyleIdx="0" presStyleCnt="2">
        <dgm:presLayoutVars>
          <dgm:bulletEnabled val="1"/>
        </dgm:presLayoutVars>
      </dgm:prSet>
      <dgm:spPr/>
    </dgm:pt>
    <dgm:pt modelId="{072F1CBD-BD78-4AE9-81F5-60A24E09BB3E}" type="pres">
      <dgm:prSet presAssocID="{4E2DE6E1-3F1F-46AE-B10F-8145452FA0D6}" presName="sibTrans" presStyleLbl="sibTrans2D1" presStyleIdx="0" presStyleCnt="1"/>
      <dgm:spPr/>
    </dgm:pt>
    <dgm:pt modelId="{CE385C9C-9C7A-4ED1-8370-146EE82F5268}" type="pres">
      <dgm:prSet presAssocID="{4E2DE6E1-3F1F-46AE-B10F-8145452FA0D6}" presName="connectorText" presStyleLbl="sibTrans2D1" presStyleIdx="0" presStyleCnt="1"/>
      <dgm:spPr/>
    </dgm:pt>
    <dgm:pt modelId="{D41A401D-A45D-46AB-AC1C-8DAF0ACA92BB}" type="pres">
      <dgm:prSet presAssocID="{27C4406D-1F38-49E1-B37A-B8008FEA8BB0}" presName="node" presStyleLbl="node1" presStyleIdx="1" presStyleCnt="2">
        <dgm:presLayoutVars>
          <dgm:bulletEnabled val="1"/>
        </dgm:presLayoutVars>
      </dgm:prSet>
      <dgm:spPr/>
    </dgm:pt>
  </dgm:ptLst>
  <dgm:cxnLst>
    <dgm:cxn modelId="{F3F9C404-DC21-4328-80D3-4B9A96B72F89}" type="presOf" srcId="{4E2DE6E1-3F1F-46AE-B10F-8145452FA0D6}" destId="{072F1CBD-BD78-4AE9-81F5-60A24E09BB3E}" srcOrd="0" destOrd="0" presId="urn:microsoft.com/office/officeart/2005/8/layout/process1"/>
    <dgm:cxn modelId="{F7935F09-D241-42BE-A1A3-EB1697873D77}" type="presOf" srcId="{4E2DE6E1-3F1F-46AE-B10F-8145452FA0D6}" destId="{CE385C9C-9C7A-4ED1-8370-146EE82F5268}" srcOrd="1" destOrd="0" presId="urn:microsoft.com/office/officeart/2005/8/layout/process1"/>
    <dgm:cxn modelId="{10FCEA5C-87C7-4092-9DE6-ADF2B4594D0C}" type="presOf" srcId="{AA968A73-725F-4138-BBBF-94151EC682F7}" destId="{B16935F3-411E-4AB0-8444-26C9C59BC3DF}" srcOrd="0" destOrd="0" presId="urn:microsoft.com/office/officeart/2005/8/layout/process1"/>
    <dgm:cxn modelId="{B5E6C765-642E-46D4-B665-AE3A460BFEA8}" srcId="{53AE7698-843B-47AA-A57F-27053E241984}" destId="{AA968A73-725F-4138-BBBF-94151EC682F7}" srcOrd="0" destOrd="0" parTransId="{C5B3F599-EEF3-4CD8-9DF7-211F33967E51}" sibTransId="{4E2DE6E1-3F1F-46AE-B10F-8145452FA0D6}"/>
    <dgm:cxn modelId="{CAB76A7E-0278-495E-9743-62FAC6F0A8CE}" type="presOf" srcId="{53AE7698-843B-47AA-A57F-27053E241984}" destId="{84BD3997-510C-4813-B583-DEDE4C584668}" srcOrd="0" destOrd="0" presId="urn:microsoft.com/office/officeart/2005/8/layout/process1"/>
    <dgm:cxn modelId="{00C85E92-5233-4669-96AE-0EE1E485A16A}" type="presOf" srcId="{27C4406D-1F38-49E1-B37A-B8008FEA8BB0}" destId="{D41A401D-A45D-46AB-AC1C-8DAF0ACA92BB}" srcOrd="0" destOrd="0" presId="urn:microsoft.com/office/officeart/2005/8/layout/process1"/>
    <dgm:cxn modelId="{D68BC8AA-8F41-471A-AC9A-2ABA452CDCCC}" srcId="{53AE7698-843B-47AA-A57F-27053E241984}" destId="{27C4406D-1F38-49E1-B37A-B8008FEA8BB0}" srcOrd="1" destOrd="0" parTransId="{7C079BAC-9148-412B-89A9-10810A2052EE}" sibTransId="{17394013-7961-4868-9BA9-39042C319CEC}"/>
    <dgm:cxn modelId="{F6E69A08-4FB7-4F26-A2F5-FDC5A516AFCF}" type="presParOf" srcId="{84BD3997-510C-4813-B583-DEDE4C584668}" destId="{B16935F3-411E-4AB0-8444-26C9C59BC3DF}" srcOrd="0" destOrd="0" presId="urn:microsoft.com/office/officeart/2005/8/layout/process1"/>
    <dgm:cxn modelId="{E5E31A83-9094-4444-999E-57ACD2B07ECC}" type="presParOf" srcId="{84BD3997-510C-4813-B583-DEDE4C584668}" destId="{072F1CBD-BD78-4AE9-81F5-60A24E09BB3E}" srcOrd="1" destOrd="0" presId="urn:microsoft.com/office/officeart/2005/8/layout/process1"/>
    <dgm:cxn modelId="{056E29C1-8C0B-4121-A3A8-0F10AC4B1490}" type="presParOf" srcId="{072F1CBD-BD78-4AE9-81F5-60A24E09BB3E}" destId="{CE385C9C-9C7A-4ED1-8370-146EE82F5268}" srcOrd="0" destOrd="0" presId="urn:microsoft.com/office/officeart/2005/8/layout/process1"/>
    <dgm:cxn modelId="{4643C4D8-B80E-47F2-B8F7-172E16EAB4F6}" type="presParOf" srcId="{84BD3997-510C-4813-B583-DEDE4C584668}" destId="{D41A401D-A45D-46AB-AC1C-8DAF0ACA92BB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F65626-E0D2-4DBF-96DF-7089B6A1A63C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63ECD0-0C6B-40B8-AF70-200B954B4AE4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2400" dirty="0"/>
            <a:t>Start</a:t>
          </a:r>
        </a:p>
      </dgm:t>
    </dgm:pt>
    <dgm:pt modelId="{32104361-25AA-4A31-84B7-8501C582B8B7}" type="parTrans" cxnId="{D446C4F7-929C-41C1-AFC0-2EA4F8209504}">
      <dgm:prSet/>
      <dgm:spPr/>
      <dgm:t>
        <a:bodyPr/>
        <a:lstStyle/>
        <a:p>
          <a:endParaRPr lang="en-US"/>
        </a:p>
      </dgm:t>
    </dgm:pt>
    <dgm:pt modelId="{EF211F85-DDED-4B5B-BF29-69599D431036}" type="sibTrans" cxnId="{D446C4F7-929C-41C1-AFC0-2EA4F8209504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BB451E55-6ACC-4A24-AE85-70F809014D43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dirty="0"/>
            <a:t>Create log.txt</a:t>
          </a:r>
        </a:p>
      </dgm:t>
    </dgm:pt>
    <dgm:pt modelId="{8E29C219-4251-4D83-A1E1-5E5036F35253}" type="parTrans" cxnId="{58D86BEE-B9E0-4FA8-B416-40C85898E6D1}">
      <dgm:prSet/>
      <dgm:spPr/>
      <dgm:t>
        <a:bodyPr/>
        <a:lstStyle/>
        <a:p>
          <a:endParaRPr lang="en-US"/>
        </a:p>
      </dgm:t>
    </dgm:pt>
    <dgm:pt modelId="{E5DB4EC1-C912-43AA-BF9B-7B5BA9B90DA8}" type="sibTrans" cxnId="{58D86BEE-B9E0-4FA8-B416-40C85898E6D1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9F90C3EB-0AE5-4F13-B9E7-0230E538F60F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dirty="0"/>
            <a:t>Get physical drives</a:t>
          </a:r>
        </a:p>
      </dgm:t>
    </dgm:pt>
    <dgm:pt modelId="{F1F4CFED-54FC-4973-9397-C37A75F0D5EB}" type="parTrans" cxnId="{47C2CC1D-17A8-41F6-8FE8-143D7DEC02C6}">
      <dgm:prSet/>
      <dgm:spPr/>
      <dgm:t>
        <a:bodyPr/>
        <a:lstStyle/>
        <a:p>
          <a:endParaRPr lang="en-US"/>
        </a:p>
      </dgm:t>
    </dgm:pt>
    <dgm:pt modelId="{456E5CB8-FCE4-455D-9585-C0F8B7012F7B}" type="sibTrans" cxnId="{47C2CC1D-17A8-41F6-8FE8-143D7DEC02C6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5CB6BFE9-4EF7-4BC7-B29E-8727911C4D32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dirty="0"/>
            <a:t>Get partitions and drive data</a:t>
          </a:r>
        </a:p>
      </dgm:t>
    </dgm:pt>
    <dgm:pt modelId="{7AF40265-A5E8-4A38-A9FF-37A9202169E4}" type="parTrans" cxnId="{8474D4E1-6F35-4D50-95CA-2C0E68FC729A}">
      <dgm:prSet/>
      <dgm:spPr/>
      <dgm:t>
        <a:bodyPr/>
        <a:lstStyle/>
        <a:p>
          <a:endParaRPr lang="en-US"/>
        </a:p>
      </dgm:t>
    </dgm:pt>
    <dgm:pt modelId="{9830A75A-6519-43E1-BFD7-D80960D414E6}" type="sibTrans" cxnId="{8474D4E1-6F35-4D50-95CA-2C0E68FC729A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C8CE7378-ADAB-4788-86D2-7E33590F2777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dirty="0"/>
            <a:t>Overwrite physical drives with 10k bytes of PRNG data</a:t>
          </a:r>
        </a:p>
      </dgm:t>
    </dgm:pt>
    <dgm:pt modelId="{089E0DE7-F5EC-440B-9B5A-4FEFF135388E}" type="parTrans" cxnId="{A3785F65-4170-4A71-AC48-F66D1A9B3EFF}">
      <dgm:prSet/>
      <dgm:spPr/>
      <dgm:t>
        <a:bodyPr/>
        <a:lstStyle/>
        <a:p>
          <a:endParaRPr lang="en-US"/>
        </a:p>
      </dgm:t>
    </dgm:pt>
    <dgm:pt modelId="{CE386A2E-B98F-443E-B5F1-C7F440833D16}" type="sibTrans" cxnId="{A3785F65-4170-4A71-AC48-F66D1A9B3EFF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B050500D-9F4C-4682-BDF3-7AA7926262C7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200" dirty="0"/>
            <a:t>Using 1 thread, create a file named “TmdXXXX/TmfXXXX.tmp and write to it using PRNG data until disk is full</a:t>
          </a:r>
        </a:p>
      </dgm:t>
    </dgm:pt>
    <dgm:pt modelId="{EAF56F01-8A66-4094-BA48-0583C18C46D6}" type="parTrans" cxnId="{A1A7972D-21FD-48A7-89BB-A3FDEEE5F754}">
      <dgm:prSet/>
      <dgm:spPr/>
      <dgm:t>
        <a:bodyPr/>
        <a:lstStyle/>
        <a:p>
          <a:endParaRPr lang="en-US"/>
        </a:p>
      </dgm:t>
    </dgm:pt>
    <dgm:pt modelId="{AD4FD297-E5BC-42A8-9DEE-7533E1200823}" type="sibTrans" cxnId="{A1A7972D-21FD-48A7-89BB-A3FDEEE5F754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718ABC8C-CFD4-4DEF-8BAD-02E8B11E0486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2400" dirty="0"/>
            <a:t>End</a:t>
          </a:r>
        </a:p>
      </dgm:t>
    </dgm:pt>
    <dgm:pt modelId="{92F9BF8A-81D3-4C31-A2F6-007F893294FC}" type="parTrans" cxnId="{81D673FB-6072-472F-B093-17B9A7B51C78}">
      <dgm:prSet/>
      <dgm:spPr/>
      <dgm:t>
        <a:bodyPr/>
        <a:lstStyle/>
        <a:p>
          <a:endParaRPr lang="en-US"/>
        </a:p>
      </dgm:t>
    </dgm:pt>
    <dgm:pt modelId="{71EC8E04-94BD-47B5-811D-1534B27465C7}" type="sibTrans" cxnId="{81D673FB-6072-472F-B093-17B9A7B51C78}">
      <dgm:prSet/>
      <dgm:spPr/>
      <dgm:t>
        <a:bodyPr/>
        <a:lstStyle/>
        <a:p>
          <a:endParaRPr lang="en-US"/>
        </a:p>
      </dgm:t>
    </dgm:pt>
    <dgm:pt modelId="{B3CD1B95-FFBC-4D81-A7B3-439CC37A53EC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dirty="0"/>
            <a:t>Recursively wipe first 10k bytes of all files with PRNG data</a:t>
          </a:r>
        </a:p>
      </dgm:t>
    </dgm:pt>
    <dgm:pt modelId="{BE2C7881-C833-4B7E-AAAD-9C2E62697780}" type="parTrans" cxnId="{49ABAD9E-0AF7-4782-9C1A-DCC0EE55B739}">
      <dgm:prSet/>
      <dgm:spPr/>
      <dgm:t>
        <a:bodyPr/>
        <a:lstStyle/>
        <a:p>
          <a:endParaRPr lang="en-US"/>
        </a:p>
      </dgm:t>
    </dgm:pt>
    <dgm:pt modelId="{67FCA683-74A6-43A8-9D85-FC2CAE71400F}" type="sibTrans" cxnId="{49ABAD9E-0AF7-4782-9C1A-DCC0EE55B739}">
      <dgm:prSet/>
      <dgm:spPr/>
      <dgm:t>
        <a:bodyPr/>
        <a:lstStyle/>
        <a:p>
          <a:endParaRPr lang="en-US"/>
        </a:p>
      </dgm:t>
    </dgm:pt>
    <dgm:pt modelId="{A9F15BB9-B284-4034-B69D-56735E548F84}" type="pres">
      <dgm:prSet presAssocID="{0AF65626-E0D2-4DBF-96DF-7089B6A1A63C}" presName="Name0" presStyleCnt="0">
        <dgm:presLayoutVars>
          <dgm:dir/>
          <dgm:animLvl val="lvl"/>
          <dgm:resizeHandles val="exact"/>
        </dgm:presLayoutVars>
      </dgm:prSet>
      <dgm:spPr/>
    </dgm:pt>
    <dgm:pt modelId="{53A543BD-8457-4FC3-AF79-5151464C3C12}" type="pres">
      <dgm:prSet presAssocID="{718ABC8C-CFD4-4DEF-8BAD-02E8B11E0486}" presName="boxAndChildren" presStyleCnt="0"/>
      <dgm:spPr/>
    </dgm:pt>
    <dgm:pt modelId="{29D16AFB-9FD8-43E4-9A7B-32898DF0F2FE}" type="pres">
      <dgm:prSet presAssocID="{718ABC8C-CFD4-4DEF-8BAD-02E8B11E0486}" presName="parentTextBox" presStyleLbl="node1" presStyleIdx="0" presStyleCnt="8"/>
      <dgm:spPr/>
    </dgm:pt>
    <dgm:pt modelId="{D9DDFB13-935F-4F6E-9583-92F6EFF86331}" type="pres">
      <dgm:prSet presAssocID="{67FCA683-74A6-43A8-9D85-FC2CAE71400F}" presName="sp" presStyleCnt="0"/>
      <dgm:spPr/>
    </dgm:pt>
    <dgm:pt modelId="{4FE0E9C5-8ED6-41A4-8905-46BC655CAB04}" type="pres">
      <dgm:prSet presAssocID="{B3CD1B95-FFBC-4D81-A7B3-439CC37A53EC}" presName="arrowAndChildren" presStyleCnt="0"/>
      <dgm:spPr/>
    </dgm:pt>
    <dgm:pt modelId="{E504061B-9638-4C74-939F-F4E114EB6E9F}" type="pres">
      <dgm:prSet presAssocID="{B3CD1B95-FFBC-4D81-A7B3-439CC37A53EC}" presName="parentTextArrow" presStyleLbl="node1" presStyleIdx="1" presStyleCnt="8"/>
      <dgm:spPr/>
    </dgm:pt>
    <dgm:pt modelId="{E77E8681-9160-43B0-A10E-70B5CDE3F51B}" type="pres">
      <dgm:prSet presAssocID="{AD4FD297-E5BC-42A8-9DEE-7533E1200823}" presName="sp" presStyleCnt="0"/>
      <dgm:spPr/>
    </dgm:pt>
    <dgm:pt modelId="{0E8A1E3C-8164-477E-AA33-36425BA3CA80}" type="pres">
      <dgm:prSet presAssocID="{B050500D-9F4C-4682-BDF3-7AA7926262C7}" presName="arrowAndChildren" presStyleCnt="0"/>
      <dgm:spPr/>
    </dgm:pt>
    <dgm:pt modelId="{99CB2D25-2DAA-4745-B053-3EEF20780F84}" type="pres">
      <dgm:prSet presAssocID="{B050500D-9F4C-4682-BDF3-7AA7926262C7}" presName="parentTextArrow" presStyleLbl="node1" presStyleIdx="2" presStyleCnt="8"/>
      <dgm:spPr/>
    </dgm:pt>
    <dgm:pt modelId="{F1A9F6C0-6155-422F-A9DA-28B4177BBEE1}" type="pres">
      <dgm:prSet presAssocID="{CE386A2E-B98F-443E-B5F1-C7F440833D16}" presName="sp" presStyleCnt="0"/>
      <dgm:spPr/>
    </dgm:pt>
    <dgm:pt modelId="{761009B0-1117-4A5B-94FC-321D7CB02578}" type="pres">
      <dgm:prSet presAssocID="{C8CE7378-ADAB-4788-86D2-7E33590F2777}" presName="arrowAndChildren" presStyleCnt="0"/>
      <dgm:spPr/>
    </dgm:pt>
    <dgm:pt modelId="{FB78F9E8-2E92-4051-A968-B90172AF6F2F}" type="pres">
      <dgm:prSet presAssocID="{C8CE7378-ADAB-4788-86D2-7E33590F2777}" presName="parentTextArrow" presStyleLbl="node1" presStyleIdx="3" presStyleCnt="8"/>
      <dgm:spPr/>
    </dgm:pt>
    <dgm:pt modelId="{5448A7B3-7FC6-412C-A543-60037C5BC53E}" type="pres">
      <dgm:prSet presAssocID="{9830A75A-6519-43E1-BFD7-D80960D414E6}" presName="sp" presStyleCnt="0"/>
      <dgm:spPr/>
    </dgm:pt>
    <dgm:pt modelId="{7F13A1F9-F377-437A-83FB-0FFCFC7328B4}" type="pres">
      <dgm:prSet presAssocID="{5CB6BFE9-4EF7-4BC7-B29E-8727911C4D32}" presName="arrowAndChildren" presStyleCnt="0"/>
      <dgm:spPr/>
    </dgm:pt>
    <dgm:pt modelId="{26ABDEC9-6007-4C67-A402-F22733431E10}" type="pres">
      <dgm:prSet presAssocID="{5CB6BFE9-4EF7-4BC7-B29E-8727911C4D32}" presName="parentTextArrow" presStyleLbl="node1" presStyleIdx="4" presStyleCnt="8"/>
      <dgm:spPr/>
    </dgm:pt>
    <dgm:pt modelId="{22691E58-026D-4EB8-8EFF-5C6C9EB580BC}" type="pres">
      <dgm:prSet presAssocID="{456E5CB8-FCE4-455D-9585-C0F8B7012F7B}" presName="sp" presStyleCnt="0"/>
      <dgm:spPr/>
    </dgm:pt>
    <dgm:pt modelId="{04F5C7C4-48E1-42BB-A555-2372FB835E38}" type="pres">
      <dgm:prSet presAssocID="{9F90C3EB-0AE5-4F13-B9E7-0230E538F60F}" presName="arrowAndChildren" presStyleCnt="0"/>
      <dgm:spPr/>
    </dgm:pt>
    <dgm:pt modelId="{8CFD0F02-53D1-43AD-9A29-1CA178E24578}" type="pres">
      <dgm:prSet presAssocID="{9F90C3EB-0AE5-4F13-B9E7-0230E538F60F}" presName="parentTextArrow" presStyleLbl="node1" presStyleIdx="5" presStyleCnt="8"/>
      <dgm:spPr/>
    </dgm:pt>
    <dgm:pt modelId="{92DD9213-E1AF-45CC-86F2-3759D8EBC14A}" type="pres">
      <dgm:prSet presAssocID="{E5DB4EC1-C912-43AA-BF9B-7B5BA9B90DA8}" presName="sp" presStyleCnt="0"/>
      <dgm:spPr/>
    </dgm:pt>
    <dgm:pt modelId="{0E383250-BCCF-4C19-A18D-C719AFEC9818}" type="pres">
      <dgm:prSet presAssocID="{BB451E55-6ACC-4A24-AE85-70F809014D43}" presName="arrowAndChildren" presStyleCnt="0"/>
      <dgm:spPr/>
    </dgm:pt>
    <dgm:pt modelId="{3CE48043-55CF-4DBC-8471-0CBB34D7318F}" type="pres">
      <dgm:prSet presAssocID="{BB451E55-6ACC-4A24-AE85-70F809014D43}" presName="parentTextArrow" presStyleLbl="node1" presStyleIdx="6" presStyleCnt="8"/>
      <dgm:spPr/>
    </dgm:pt>
    <dgm:pt modelId="{887A6E81-BCA6-4083-B868-4D11F00DFFB4}" type="pres">
      <dgm:prSet presAssocID="{EF211F85-DDED-4B5B-BF29-69599D431036}" presName="sp" presStyleCnt="0"/>
      <dgm:spPr/>
    </dgm:pt>
    <dgm:pt modelId="{53D12371-6987-44F5-96F7-5644DA35D6DC}" type="pres">
      <dgm:prSet presAssocID="{ED63ECD0-0C6B-40B8-AF70-200B954B4AE4}" presName="arrowAndChildren" presStyleCnt="0"/>
      <dgm:spPr/>
    </dgm:pt>
    <dgm:pt modelId="{B89AF907-A2D3-423A-95BF-C12050AFC1F5}" type="pres">
      <dgm:prSet presAssocID="{ED63ECD0-0C6B-40B8-AF70-200B954B4AE4}" presName="parentTextArrow" presStyleLbl="node1" presStyleIdx="7" presStyleCnt="8"/>
      <dgm:spPr/>
    </dgm:pt>
  </dgm:ptLst>
  <dgm:cxnLst>
    <dgm:cxn modelId="{47C2CC1D-17A8-41F6-8FE8-143D7DEC02C6}" srcId="{0AF65626-E0D2-4DBF-96DF-7089B6A1A63C}" destId="{9F90C3EB-0AE5-4F13-B9E7-0230E538F60F}" srcOrd="2" destOrd="0" parTransId="{F1F4CFED-54FC-4973-9397-C37A75F0D5EB}" sibTransId="{456E5CB8-FCE4-455D-9585-C0F8B7012F7B}"/>
    <dgm:cxn modelId="{A1A7972D-21FD-48A7-89BB-A3FDEEE5F754}" srcId="{0AF65626-E0D2-4DBF-96DF-7089B6A1A63C}" destId="{B050500D-9F4C-4682-BDF3-7AA7926262C7}" srcOrd="5" destOrd="0" parTransId="{EAF56F01-8A66-4094-BA48-0583C18C46D6}" sibTransId="{AD4FD297-E5BC-42A8-9DEE-7533E1200823}"/>
    <dgm:cxn modelId="{9C88855E-8EE4-494E-A4E5-6186204E58AC}" type="presOf" srcId="{C8CE7378-ADAB-4788-86D2-7E33590F2777}" destId="{FB78F9E8-2E92-4051-A968-B90172AF6F2F}" srcOrd="0" destOrd="0" presId="urn:microsoft.com/office/officeart/2005/8/layout/process4"/>
    <dgm:cxn modelId="{A3785F65-4170-4A71-AC48-F66D1A9B3EFF}" srcId="{0AF65626-E0D2-4DBF-96DF-7089B6A1A63C}" destId="{C8CE7378-ADAB-4788-86D2-7E33590F2777}" srcOrd="4" destOrd="0" parTransId="{089E0DE7-F5EC-440B-9B5A-4FEFF135388E}" sibTransId="{CE386A2E-B98F-443E-B5F1-C7F440833D16}"/>
    <dgm:cxn modelId="{EEECFB52-ADCD-4CE3-846E-E585B57164DC}" type="presOf" srcId="{BB451E55-6ACC-4A24-AE85-70F809014D43}" destId="{3CE48043-55CF-4DBC-8471-0CBB34D7318F}" srcOrd="0" destOrd="0" presId="urn:microsoft.com/office/officeart/2005/8/layout/process4"/>
    <dgm:cxn modelId="{16B51E75-CEFB-4ED4-A7C0-B5D083EA1635}" type="presOf" srcId="{ED63ECD0-0C6B-40B8-AF70-200B954B4AE4}" destId="{B89AF907-A2D3-423A-95BF-C12050AFC1F5}" srcOrd="0" destOrd="0" presId="urn:microsoft.com/office/officeart/2005/8/layout/process4"/>
    <dgm:cxn modelId="{0BC3B775-D731-4C07-BF84-856703CE6B70}" type="presOf" srcId="{718ABC8C-CFD4-4DEF-8BAD-02E8B11E0486}" destId="{29D16AFB-9FD8-43E4-9A7B-32898DF0F2FE}" srcOrd="0" destOrd="0" presId="urn:microsoft.com/office/officeart/2005/8/layout/process4"/>
    <dgm:cxn modelId="{66BE5F59-D4CB-4DCA-9C9B-DE5CF70BDDE0}" type="presOf" srcId="{9F90C3EB-0AE5-4F13-B9E7-0230E538F60F}" destId="{8CFD0F02-53D1-43AD-9A29-1CA178E24578}" srcOrd="0" destOrd="0" presId="urn:microsoft.com/office/officeart/2005/8/layout/process4"/>
    <dgm:cxn modelId="{3E47BF80-2EE8-422F-8201-9716393B05D8}" type="presOf" srcId="{B050500D-9F4C-4682-BDF3-7AA7926262C7}" destId="{99CB2D25-2DAA-4745-B053-3EEF20780F84}" srcOrd="0" destOrd="0" presId="urn:microsoft.com/office/officeart/2005/8/layout/process4"/>
    <dgm:cxn modelId="{DA828F81-2239-427A-8CCE-8672CB49815C}" type="presOf" srcId="{B3CD1B95-FFBC-4D81-A7B3-439CC37A53EC}" destId="{E504061B-9638-4C74-939F-F4E114EB6E9F}" srcOrd="0" destOrd="0" presId="urn:microsoft.com/office/officeart/2005/8/layout/process4"/>
    <dgm:cxn modelId="{49ABAD9E-0AF7-4782-9C1A-DCC0EE55B739}" srcId="{0AF65626-E0D2-4DBF-96DF-7089B6A1A63C}" destId="{B3CD1B95-FFBC-4D81-A7B3-439CC37A53EC}" srcOrd="6" destOrd="0" parTransId="{BE2C7881-C833-4B7E-AAAD-9C2E62697780}" sibTransId="{67FCA683-74A6-43A8-9D85-FC2CAE71400F}"/>
    <dgm:cxn modelId="{120277B7-8BF8-4CDC-AB2E-804338EA6AF8}" type="presOf" srcId="{0AF65626-E0D2-4DBF-96DF-7089B6A1A63C}" destId="{A9F15BB9-B284-4034-B69D-56735E548F84}" srcOrd="0" destOrd="0" presId="urn:microsoft.com/office/officeart/2005/8/layout/process4"/>
    <dgm:cxn modelId="{ABCFE7B7-3F22-416A-ABB9-D69F82FD55C0}" type="presOf" srcId="{5CB6BFE9-4EF7-4BC7-B29E-8727911C4D32}" destId="{26ABDEC9-6007-4C67-A402-F22733431E10}" srcOrd="0" destOrd="0" presId="urn:microsoft.com/office/officeart/2005/8/layout/process4"/>
    <dgm:cxn modelId="{8474D4E1-6F35-4D50-95CA-2C0E68FC729A}" srcId="{0AF65626-E0D2-4DBF-96DF-7089B6A1A63C}" destId="{5CB6BFE9-4EF7-4BC7-B29E-8727911C4D32}" srcOrd="3" destOrd="0" parTransId="{7AF40265-A5E8-4A38-A9FF-37A9202169E4}" sibTransId="{9830A75A-6519-43E1-BFD7-D80960D414E6}"/>
    <dgm:cxn modelId="{58D86BEE-B9E0-4FA8-B416-40C85898E6D1}" srcId="{0AF65626-E0D2-4DBF-96DF-7089B6A1A63C}" destId="{BB451E55-6ACC-4A24-AE85-70F809014D43}" srcOrd="1" destOrd="0" parTransId="{8E29C219-4251-4D83-A1E1-5E5036F35253}" sibTransId="{E5DB4EC1-C912-43AA-BF9B-7B5BA9B90DA8}"/>
    <dgm:cxn modelId="{D446C4F7-929C-41C1-AFC0-2EA4F8209504}" srcId="{0AF65626-E0D2-4DBF-96DF-7089B6A1A63C}" destId="{ED63ECD0-0C6B-40B8-AF70-200B954B4AE4}" srcOrd="0" destOrd="0" parTransId="{32104361-25AA-4A31-84B7-8501C582B8B7}" sibTransId="{EF211F85-DDED-4B5B-BF29-69599D431036}"/>
    <dgm:cxn modelId="{81D673FB-6072-472F-B093-17B9A7B51C78}" srcId="{0AF65626-E0D2-4DBF-96DF-7089B6A1A63C}" destId="{718ABC8C-CFD4-4DEF-8BAD-02E8B11E0486}" srcOrd="7" destOrd="0" parTransId="{92F9BF8A-81D3-4C31-A2F6-007F893294FC}" sibTransId="{71EC8E04-94BD-47B5-811D-1534B27465C7}"/>
    <dgm:cxn modelId="{18C5EA26-CC56-4110-9554-3BB4B53074EF}" type="presParOf" srcId="{A9F15BB9-B284-4034-B69D-56735E548F84}" destId="{53A543BD-8457-4FC3-AF79-5151464C3C12}" srcOrd="0" destOrd="0" presId="urn:microsoft.com/office/officeart/2005/8/layout/process4"/>
    <dgm:cxn modelId="{6BB1A3A0-8575-4EDC-AE9E-C947ECAB43F0}" type="presParOf" srcId="{53A543BD-8457-4FC3-AF79-5151464C3C12}" destId="{29D16AFB-9FD8-43E4-9A7B-32898DF0F2FE}" srcOrd="0" destOrd="0" presId="urn:microsoft.com/office/officeart/2005/8/layout/process4"/>
    <dgm:cxn modelId="{946A14E8-3256-42B7-A97B-B1DEF9A03036}" type="presParOf" srcId="{A9F15BB9-B284-4034-B69D-56735E548F84}" destId="{D9DDFB13-935F-4F6E-9583-92F6EFF86331}" srcOrd="1" destOrd="0" presId="urn:microsoft.com/office/officeart/2005/8/layout/process4"/>
    <dgm:cxn modelId="{C27BB8DF-E850-4E0C-9341-24917256D255}" type="presParOf" srcId="{A9F15BB9-B284-4034-B69D-56735E548F84}" destId="{4FE0E9C5-8ED6-41A4-8905-46BC655CAB04}" srcOrd="2" destOrd="0" presId="urn:microsoft.com/office/officeart/2005/8/layout/process4"/>
    <dgm:cxn modelId="{64CBB692-8690-4461-8A92-71ECF53A3ABC}" type="presParOf" srcId="{4FE0E9C5-8ED6-41A4-8905-46BC655CAB04}" destId="{E504061B-9638-4C74-939F-F4E114EB6E9F}" srcOrd="0" destOrd="0" presId="urn:microsoft.com/office/officeart/2005/8/layout/process4"/>
    <dgm:cxn modelId="{560B58E3-CEB7-4E2D-96DE-899B0D55AA22}" type="presParOf" srcId="{A9F15BB9-B284-4034-B69D-56735E548F84}" destId="{E77E8681-9160-43B0-A10E-70B5CDE3F51B}" srcOrd="3" destOrd="0" presId="urn:microsoft.com/office/officeart/2005/8/layout/process4"/>
    <dgm:cxn modelId="{911799D9-9042-45B3-8B26-983979D26529}" type="presParOf" srcId="{A9F15BB9-B284-4034-B69D-56735E548F84}" destId="{0E8A1E3C-8164-477E-AA33-36425BA3CA80}" srcOrd="4" destOrd="0" presId="urn:microsoft.com/office/officeart/2005/8/layout/process4"/>
    <dgm:cxn modelId="{BA6ECE9F-8584-4EA1-BD9D-408B6A6BBB04}" type="presParOf" srcId="{0E8A1E3C-8164-477E-AA33-36425BA3CA80}" destId="{99CB2D25-2DAA-4745-B053-3EEF20780F84}" srcOrd="0" destOrd="0" presId="urn:microsoft.com/office/officeart/2005/8/layout/process4"/>
    <dgm:cxn modelId="{638189EB-181F-4E77-9A16-5264EEB7967D}" type="presParOf" srcId="{A9F15BB9-B284-4034-B69D-56735E548F84}" destId="{F1A9F6C0-6155-422F-A9DA-28B4177BBEE1}" srcOrd="5" destOrd="0" presId="urn:microsoft.com/office/officeart/2005/8/layout/process4"/>
    <dgm:cxn modelId="{82FB4BAA-505A-4443-AF66-EB50B8690E1F}" type="presParOf" srcId="{A9F15BB9-B284-4034-B69D-56735E548F84}" destId="{761009B0-1117-4A5B-94FC-321D7CB02578}" srcOrd="6" destOrd="0" presId="urn:microsoft.com/office/officeart/2005/8/layout/process4"/>
    <dgm:cxn modelId="{28DAC13C-E5C9-4B5A-87FA-4445A99D3B9A}" type="presParOf" srcId="{761009B0-1117-4A5B-94FC-321D7CB02578}" destId="{FB78F9E8-2E92-4051-A968-B90172AF6F2F}" srcOrd="0" destOrd="0" presId="urn:microsoft.com/office/officeart/2005/8/layout/process4"/>
    <dgm:cxn modelId="{E1C7E736-A8BF-4027-82B6-E4BB3E3F8DA1}" type="presParOf" srcId="{A9F15BB9-B284-4034-B69D-56735E548F84}" destId="{5448A7B3-7FC6-412C-A543-60037C5BC53E}" srcOrd="7" destOrd="0" presId="urn:microsoft.com/office/officeart/2005/8/layout/process4"/>
    <dgm:cxn modelId="{986C1797-DAAC-4AB7-951D-6DC3A378FCCE}" type="presParOf" srcId="{A9F15BB9-B284-4034-B69D-56735E548F84}" destId="{7F13A1F9-F377-437A-83FB-0FFCFC7328B4}" srcOrd="8" destOrd="0" presId="urn:microsoft.com/office/officeart/2005/8/layout/process4"/>
    <dgm:cxn modelId="{B7D19538-BA94-476F-BA3E-CC51079B2991}" type="presParOf" srcId="{7F13A1F9-F377-437A-83FB-0FFCFC7328B4}" destId="{26ABDEC9-6007-4C67-A402-F22733431E10}" srcOrd="0" destOrd="0" presId="urn:microsoft.com/office/officeart/2005/8/layout/process4"/>
    <dgm:cxn modelId="{6AC69485-2DC7-49BB-8F72-F40FFFF5E55B}" type="presParOf" srcId="{A9F15BB9-B284-4034-B69D-56735E548F84}" destId="{22691E58-026D-4EB8-8EFF-5C6C9EB580BC}" srcOrd="9" destOrd="0" presId="urn:microsoft.com/office/officeart/2005/8/layout/process4"/>
    <dgm:cxn modelId="{C98283C7-8869-4472-90DC-5639FFDD17DA}" type="presParOf" srcId="{A9F15BB9-B284-4034-B69D-56735E548F84}" destId="{04F5C7C4-48E1-42BB-A555-2372FB835E38}" srcOrd="10" destOrd="0" presId="urn:microsoft.com/office/officeart/2005/8/layout/process4"/>
    <dgm:cxn modelId="{0B06F6E7-A049-44E9-BCFA-6046047CFD79}" type="presParOf" srcId="{04F5C7C4-48E1-42BB-A555-2372FB835E38}" destId="{8CFD0F02-53D1-43AD-9A29-1CA178E24578}" srcOrd="0" destOrd="0" presId="urn:microsoft.com/office/officeart/2005/8/layout/process4"/>
    <dgm:cxn modelId="{FE3756C5-C34E-449D-B81E-37E8481A1F1B}" type="presParOf" srcId="{A9F15BB9-B284-4034-B69D-56735E548F84}" destId="{92DD9213-E1AF-45CC-86F2-3759D8EBC14A}" srcOrd="11" destOrd="0" presId="urn:microsoft.com/office/officeart/2005/8/layout/process4"/>
    <dgm:cxn modelId="{2269F4B0-1B1C-4146-B06D-96518EB3BE1F}" type="presParOf" srcId="{A9F15BB9-B284-4034-B69D-56735E548F84}" destId="{0E383250-BCCF-4C19-A18D-C719AFEC9818}" srcOrd="12" destOrd="0" presId="urn:microsoft.com/office/officeart/2005/8/layout/process4"/>
    <dgm:cxn modelId="{D0E99EB4-BE75-48E9-837C-4A8EA36573E4}" type="presParOf" srcId="{0E383250-BCCF-4C19-A18D-C719AFEC9818}" destId="{3CE48043-55CF-4DBC-8471-0CBB34D7318F}" srcOrd="0" destOrd="0" presId="urn:microsoft.com/office/officeart/2005/8/layout/process4"/>
    <dgm:cxn modelId="{5C92A5BA-5292-4561-8F27-BACAC793BB9A}" type="presParOf" srcId="{A9F15BB9-B284-4034-B69D-56735E548F84}" destId="{887A6E81-BCA6-4083-B868-4D11F00DFFB4}" srcOrd="13" destOrd="0" presId="urn:microsoft.com/office/officeart/2005/8/layout/process4"/>
    <dgm:cxn modelId="{168EB9BF-B431-4B36-A138-AF20720D08FF}" type="presParOf" srcId="{A9F15BB9-B284-4034-B69D-56735E548F84}" destId="{53D12371-6987-44F5-96F7-5644DA35D6DC}" srcOrd="14" destOrd="0" presId="urn:microsoft.com/office/officeart/2005/8/layout/process4"/>
    <dgm:cxn modelId="{4E55E572-3046-4B45-9D48-9E11097EA1A2}" type="presParOf" srcId="{53D12371-6987-44F5-96F7-5644DA35D6DC}" destId="{B89AF907-A2D3-423A-95BF-C12050AFC1F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8B371-2815-4661-9209-F8A29814ADCC}">
      <dsp:nvSpPr>
        <dsp:cNvPr id="0" name=""/>
        <dsp:cNvSpPr/>
      </dsp:nvSpPr>
      <dsp:spPr>
        <a:xfrm>
          <a:off x="0" y="2013941"/>
          <a:ext cx="8299847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37A6A-8F95-4F28-92FC-1FE8089D7DAF}">
      <dsp:nvSpPr>
        <dsp:cNvPr id="0" name=""/>
        <dsp:cNvSpPr/>
      </dsp:nvSpPr>
      <dsp:spPr>
        <a:xfrm>
          <a:off x="124497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WhisperGate</a:t>
          </a:r>
        </a:p>
      </dsp:txBody>
      <dsp:txXfrm>
        <a:off x="124497" y="1248643"/>
        <a:ext cx="1825966" cy="483345"/>
      </dsp:txXfrm>
    </dsp:sp>
    <dsp:sp modelId="{255B3FC7-BD87-4810-87ED-7952D0F23157}">
      <dsp:nvSpPr>
        <dsp:cNvPr id="0" name=""/>
        <dsp:cNvSpPr/>
      </dsp:nvSpPr>
      <dsp:spPr>
        <a:xfrm>
          <a:off x="124497" y="548622"/>
          <a:ext cx="1825966" cy="700020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The first novel wiper of the year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Two-stage pseudo-ransomware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DEV-0586 (Russia)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(JAN13) Also UNC1151 (Belarus) </a:t>
          </a:r>
        </a:p>
      </dsp:txBody>
      <dsp:txXfrm>
        <a:off x="124497" y="548622"/>
        <a:ext cx="1825966" cy="700020"/>
      </dsp:txXfrm>
    </dsp:sp>
    <dsp:sp modelId="{DF478A7F-4668-4E0A-86F7-C1205CF5AA73}">
      <dsp:nvSpPr>
        <dsp:cNvPr id="0" name=""/>
        <dsp:cNvSpPr/>
      </dsp:nvSpPr>
      <dsp:spPr>
        <a:xfrm>
          <a:off x="1037480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68C37A-C349-49AE-97A1-63D110D2C7D1}">
      <dsp:nvSpPr>
        <dsp:cNvPr id="0" name=""/>
        <dsp:cNvSpPr/>
      </dsp:nvSpPr>
      <dsp:spPr>
        <a:xfrm>
          <a:off x="1161978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2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HermeticWiper </a:t>
          </a:r>
          <a:r>
            <a:rPr lang="en-US" sz="1200" b="1" kern="1200" dirty="0" err="1">
              <a:solidFill>
                <a:sysClr val="window" lastClr="FFFFFF"/>
              </a:solidFill>
              <a:latin typeface="+mn-lt"/>
              <a:ea typeface="+mn-ea"/>
              <a:cs typeface="+mn-cs"/>
            </a:rPr>
            <a:t>HermeticWizard</a:t>
          </a:r>
          <a:r>
            <a:rPr lang="en-US" sz="12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 HermeticRansom</a:t>
          </a:r>
        </a:p>
      </dsp:txBody>
      <dsp:txXfrm>
        <a:off x="1161978" y="2295893"/>
        <a:ext cx="1825966" cy="483345"/>
      </dsp:txXfrm>
    </dsp:sp>
    <dsp:sp modelId="{A01D9671-7007-4F3F-98D6-A9730C5B45E4}">
      <dsp:nvSpPr>
        <dsp:cNvPr id="0" name=""/>
        <dsp:cNvSpPr/>
      </dsp:nvSpPr>
      <dsp:spPr>
        <a:xfrm>
          <a:off x="1161978" y="2779239"/>
          <a:ext cx="1825966" cy="852199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First wiper preceding conflict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Signed certificate “Hermetica”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HermeticRansom == PartyTicket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HermeticRansom used as decoy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sp:txBody>
      <dsp:txXfrm>
        <a:off x="1161978" y="2779239"/>
        <a:ext cx="1825966" cy="852199"/>
      </dsp:txXfrm>
    </dsp:sp>
    <dsp:sp modelId="{D4347EDB-4883-4C4B-A672-6266C9702B5A}">
      <dsp:nvSpPr>
        <dsp:cNvPr id="0" name=""/>
        <dsp:cNvSpPr/>
      </dsp:nvSpPr>
      <dsp:spPr>
        <a:xfrm>
          <a:off x="2074961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F9BE3-3008-4E5E-96F3-C71D72649902}">
      <dsp:nvSpPr>
        <dsp:cNvPr id="0" name=""/>
        <dsp:cNvSpPr/>
      </dsp:nvSpPr>
      <dsp:spPr>
        <a:xfrm rot="2700000">
          <a:off x="1006151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0813CD-B7B7-4CC7-9B2D-B5AE3D30A4DA}">
      <dsp:nvSpPr>
        <dsp:cNvPr id="0" name=""/>
        <dsp:cNvSpPr/>
      </dsp:nvSpPr>
      <dsp:spPr>
        <a:xfrm rot="2700000">
          <a:off x="2043632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03B6E-C1DB-44F5-ABB8-38EF445ED1E8}">
      <dsp:nvSpPr>
        <dsp:cNvPr id="0" name=""/>
        <dsp:cNvSpPr/>
      </dsp:nvSpPr>
      <dsp:spPr>
        <a:xfrm>
          <a:off x="2199459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AcidRain</a:t>
          </a:r>
        </a:p>
      </dsp:txBody>
      <dsp:txXfrm>
        <a:off x="2199459" y="1248643"/>
        <a:ext cx="1825966" cy="483345"/>
      </dsp:txXfrm>
    </dsp:sp>
    <dsp:sp modelId="{04897CD2-CF6F-4A55-8E79-1E7393B07B06}">
      <dsp:nvSpPr>
        <dsp:cNvPr id="0" name=""/>
        <dsp:cNvSpPr/>
      </dsp:nvSpPr>
      <dsp:spPr>
        <a:xfrm>
          <a:off x="2199459" y="533404"/>
          <a:ext cx="1825966" cy="71523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the day before conflict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Viasat, disrupting comms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UA, FR, DE, HU, GR, IT, PL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Russian Government</a:t>
          </a:r>
        </a:p>
      </dsp:txBody>
      <dsp:txXfrm>
        <a:off x="2199459" y="533404"/>
        <a:ext cx="1825966" cy="715238"/>
      </dsp:txXfrm>
    </dsp:sp>
    <dsp:sp modelId="{73ACB8E4-FFC1-49E5-BB46-1EBD63F3BF67}">
      <dsp:nvSpPr>
        <dsp:cNvPr id="0" name=""/>
        <dsp:cNvSpPr/>
      </dsp:nvSpPr>
      <dsp:spPr>
        <a:xfrm>
          <a:off x="3112442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CB6B30-5D46-4B19-B9DE-C0B7FB057712}">
      <dsp:nvSpPr>
        <dsp:cNvPr id="0" name=""/>
        <dsp:cNvSpPr/>
      </dsp:nvSpPr>
      <dsp:spPr>
        <a:xfrm>
          <a:off x="3236940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IsaacWiper</a:t>
          </a:r>
        </a:p>
      </dsp:txBody>
      <dsp:txXfrm>
        <a:off x="3236940" y="2295893"/>
        <a:ext cx="1825966" cy="483345"/>
      </dsp:txXfrm>
    </dsp:sp>
    <dsp:sp modelId="{95B1E40E-26D9-44C8-A99F-14EA44505DF3}">
      <dsp:nvSpPr>
        <dsp:cNvPr id="0" name=""/>
        <dsp:cNvSpPr/>
      </dsp:nvSpPr>
      <dsp:spPr>
        <a:xfrm>
          <a:off x="3236940" y="2779239"/>
          <a:ext cx="1825966" cy="700020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alongside HW and AR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Shares no code similarity to either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Compilation as early as Oct2021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sp:txBody>
      <dsp:txXfrm>
        <a:off x="3236940" y="2779239"/>
        <a:ext cx="1825966" cy="700020"/>
      </dsp:txXfrm>
    </dsp:sp>
    <dsp:sp modelId="{BBBD3B06-9C30-48DB-A77E-5A358B1C6E78}">
      <dsp:nvSpPr>
        <dsp:cNvPr id="0" name=""/>
        <dsp:cNvSpPr/>
      </dsp:nvSpPr>
      <dsp:spPr>
        <a:xfrm>
          <a:off x="4149923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89438A-B301-4219-9492-D30967496E8F}">
      <dsp:nvSpPr>
        <dsp:cNvPr id="0" name=""/>
        <dsp:cNvSpPr/>
      </dsp:nvSpPr>
      <dsp:spPr>
        <a:xfrm rot="2700000">
          <a:off x="3081113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4381E-6C24-436D-B265-4BCFEFA46591}">
      <dsp:nvSpPr>
        <dsp:cNvPr id="0" name=""/>
        <dsp:cNvSpPr/>
      </dsp:nvSpPr>
      <dsp:spPr>
        <a:xfrm rot="2700000">
          <a:off x="4118593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6D506-033B-4CA4-9572-41E373A6B43C}">
      <dsp:nvSpPr>
        <dsp:cNvPr id="0" name=""/>
        <dsp:cNvSpPr/>
      </dsp:nvSpPr>
      <dsp:spPr>
        <a:xfrm>
          <a:off x="4274421" y="1248643"/>
          <a:ext cx="1825966" cy="483345"/>
        </a:xfrm>
        <a:prstGeom prst="rect">
          <a:avLst/>
        </a:prstGeom>
        <a:solidFill>
          <a:sysClr val="windowText" lastClr="00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Official Start of Conflict</a:t>
          </a:r>
        </a:p>
      </dsp:txBody>
      <dsp:txXfrm>
        <a:off x="4274421" y="1248643"/>
        <a:ext cx="1825966" cy="483345"/>
      </dsp:txXfrm>
    </dsp:sp>
    <dsp:sp modelId="{FE14A9FC-66E7-4679-B63E-054F98E59204}">
      <dsp:nvSpPr>
        <dsp:cNvPr id="0" name=""/>
        <dsp:cNvSpPr/>
      </dsp:nvSpPr>
      <dsp:spPr>
        <a:xfrm>
          <a:off x="4274421" y="472533"/>
          <a:ext cx="1825966" cy="776110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On the morning of February 24</a:t>
          </a:r>
          <a:r>
            <a:rPr lang="en-US" sz="900" i="1" kern="1200" baseline="30000" dirty="0">
              <a:solidFill>
                <a:srgbClr val="454D55"/>
              </a:solidFill>
              <a:latin typeface="+mn-lt"/>
              <a:ea typeface="+mn-ea"/>
              <a:cs typeface="+mn-cs"/>
            </a:rPr>
            <a:t>th</a:t>
          </a: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, Putin announced a “special military operation” in Ukraine, marking the official beginning of the conflict.</a:t>
          </a:r>
        </a:p>
      </dsp:txBody>
      <dsp:txXfrm>
        <a:off x="4274421" y="472533"/>
        <a:ext cx="1825966" cy="776110"/>
      </dsp:txXfrm>
    </dsp:sp>
    <dsp:sp modelId="{4702B22B-8EB6-4454-9F8E-9A963F32B8A1}">
      <dsp:nvSpPr>
        <dsp:cNvPr id="0" name=""/>
        <dsp:cNvSpPr/>
      </dsp:nvSpPr>
      <dsp:spPr>
        <a:xfrm>
          <a:off x="5187404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0971D8-F05B-4392-88C0-D9921BB5F6B0}">
      <dsp:nvSpPr>
        <dsp:cNvPr id="0" name=""/>
        <dsp:cNvSpPr/>
      </dsp:nvSpPr>
      <dsp:spPr>
        <a:xfrm>
          <a:off x="5311902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DesertBlade</a:t>
          </a:r>
        </a:p>
      </dsp:txBody>
      <dsp:txXfrm>
        <a:off x="5311902" y="2295893"/>
        <a:ext cx="1825966" cy="483345"/>
      </dsp:txXfrm>
    </dsp:sp>
    <dsp:sp modelId="{1D60394B-1800-4790-9694-08B1C1D1B34D}">
      <dsp:nvSpPr>
        <dsp:cNvPr id="0" name=""/>
        <dsp:cNvSpPr/>
      </dsp:nvSpPr>
      <dsp:spPr>
        <a:xfrm>
          <a:off x="5311902" y="2779239"/>
          <a:ext cx="1825966" cy="66958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Used in combination with missiles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media company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unknown Russian threat actors</a:t>
          </a:r>
        </a:p>
      </dsp:txBody>
      <dsp:txXfrm>
        <a:off x="5311902" y="2779239"/>
        <a:ext cx="1825966" cy="669585"/>
      </dsp:txXfrm>
    </dsp:sp>
    <dsp:sp modelId="{59F1EF41-14EA-48EE-A559-118169DBDB24}">
      <dsp:nvSpPr>
        <dsp:cNvPr id="0" name=""/>
        <dsp:cNvSpPr/>
      </dsp:nvSpPr>
      <dsp:spPr>
        <a:xfrm>
          <a:off x="6224885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81385-B138-4A59-9452-A3C9AC4F2012}">
      <dsp:nvSpPr>
        <dsp:cNvPr id="0" name=""/>
        <dsp:cNvSpPr/>
      </dsp:nvSpPr>
      <dsp:spPr>
        <a:xfrm rot="2700000">
          <a:off x="5156074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947F0-E28B-4B2E-B1D6-BFEED1AF012B}">
      <dsp:nvSpPr>
        <dsp:cNvPr id="0" name=""/>
        <dsp:cNvSpPr/>
      </dsp:nvSpPr>
      <dsp:spPr>
        <a:xfrm rot="2700000">
          <a:off x="6193555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04B95-81DC-4C70-990B-FEE82F4C63E7}">
      <dsp:nvSpPr>
        <dsp:cNvPr id="0" name=""/>
        <dsp:cNvSpPr/>
      </dsp:nvSpPr>
      <dsp:spPr>
        <a:xfrm>
          <a:off x="6349382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CaddyWiper</a:t>
          </a:r>
        </a:p>
      </dsp:txBody>
      <dsp:txXfrm>
        <a:off x="6349382" y="1248643"/>
        <a:ext cx="1825966" cy="483345"/>
      </dsp:txXfrm>
    </dsp:sp>
    <dsp:sp modelId="{725F2AEF-0925-4411-A89A-5976D96BC3B1}">
      <dsp:nvSpPr>
        <dsp:cNvPr id="0" name=""/>
        <dsp:cNvSpPr/>
      </dsp:nvSpPr>
      <dsp:spPr>
        <a:xfrm>
          <a:off x="6349382" y="579058"/>
          <a:ext cx="1825966" cy="66958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Successfully used in multiple attacks (MAR14, APR1, APR8)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Attacks Windows and Linux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sp:txBody>
      <dsp:txXfrm>
        <a:off x="6349382" y="579058"/>
        <a:ext cx="1825966" cy="669585"/>
      </dsp:txXfrm>
    </dsp:sp>
    <dsp:sp modelId="{3F1F843F-8CAA-4ECF-B5A2-211D6C43D3C6}">
      <dsp:nvSpPr>
        <dsp:cNvPr id="0" name=""/>
        <dsp:cNvSpPr/>
      </dsp:nvSpPr>
      <dsp:spPr>
        <a:xfrm>
          <a:off x="7262366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B98CC0-1029-46A6-8053-0933F88F7705}">
      <dsp:nvSpPr>
        <dsp:cNvPr id="0" name=""/>
        <dsp:cNvSpPr/>
      </dsp:nvSpPr>
      <dsp:spPr>
        <a:xfrm rot="2700000">
          <a:off x="7231036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8B371-2815-4661-9209-F8A29814ADCC}">
      <dsp:nvSpPr>
        <dsp:cNvPr id="0" name=""/>
        <dsp:cNvSpPr/>
      </dsp:nvSpPr>
      <dsp:spPr>
        <a:xfrm>
          <a:off x="0" y="2013941"/>
          <a:ext cx="8299847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37A6A-8F95-4F28-92FC-1FE8089D7DAF}">
      <dsp:nvSpPr>
        <dsp:cNvPr id="0" name=""/>
        <dsp:cNvSpPr/>
      </dsp:nvSpPr>
      <dsp:spPr>
        <a:xfrm>
          <a:off x="124497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DoubleZero</a:t>
          </a:r>
        </a:p>
      </dsp:txBody>
      <dsp:txXfrm>
        <a:off x="124497" y="1248643"/>
        <a:ext cx="1825966" cy="483345"/>
      </dsp:txXfrm>
    </dsp:sp>
    <dsp:sp modelId="{255B3FC7-BD87-4810-87ED-7952D0F23157}">
      <dsp:nvSpPr>
        <dsp:cNvPr id="0" name=""/>
        <dsp:cNvSpPr/>
      </dsp:nvSpPr>
      <dsp:spPr>
        <a:xfrm>
          <a:off x="124497" y="548622"/>
          <a:ext cx="1825966" cy="700020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Two-stage wiper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Each stage overrides with 0s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Hence the name: “DoubleZero”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UAC-0088 (RU, BY)</a:t>
          </a:r>
        </a:p>
      </dsp:txBody>
      <dsp:txXfrm>
        <a:off x="124497" y="548622"/>
        <a:ext cx="1825966" cy="700020"/>
      </dsp:txXfrm>
    </dsp:sp>
    <dsp:sp modelId="{DF478A7F-4668-4E0A-86F7-C1205CF5AA73}">
      <dsp:nvSpPr>
        <dsp:cNvPr id="0" name=""/>
        <dsp:cNvSpPr/>
      </dsp:nvSpPr>
      <dsp:spPr>
        <a:xfrm>
          <a:off x="1037480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68C37A-C349-49AE-97A1-63D110D2C7D1}">
      <dsp:nvSpPr>
        <dsp:cNvPr id="0" name=""/>
        <dsp:cNvSpPr/>
      </dsp:nvSpPr>
      <dsp:spPr>
        <a:xfrm>
          <a:off x="1161978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Industroyer2</a:t>
          </a:r>
        </a:p>
      </dsp:txBody>
      <dsp:txXfrm>
        <a:off x="1161978" y="2295893"/>
        <a:ext cx="1825966" cy="483345"/>
      </dsp:txXfrm>
    </dsp:sp>
    <dsp:sp modelId="{A01D9671-7007-4F3F-98D6-A9730C5B45E4}">
      <dsp:nvSpPr>
        <dsp:cNvPr id="0" name=""/>
        <dsp:cNvSpPr/>
      </dsp:nvSpPr>
      <dsp:spPr>
        <a:xfrm>
          <a:off x="1161978" y="2779239"/>
          <a:ext cx="1825966" cy="80654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- 2</a:t>
          </a:r>
          <a:r>
            <a:rPr lang="en-US" sz="800" i="1" kern="1200" baseline="30000" dirty="0">
              <a:solidFill>
                <a:srgbClr val="454D55"/>
              </a:solidFill>
              <a:latin typeface="+mn-lt"/>
              <a:ea typeface="+mn-ea"/>
              <a:cs typeface="+mn-cs"/>
            </a:rPr>
            <a:t>nd</a:t>
          </a: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 iteration of Industroyer (2016)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Configurable malware targeting energy provider ICS systems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Used with the 3 “Shreds” and CW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sp:txBody>
      <dsp:txXfrm>
        <a:off x="1161978" y="2779239"/>
        <a:ext cx="1825966" cy="806545"/>
      </dsp:txXfrm>
    </dsp:sp>
    <dsp:sp modelId="{D4347EDB-4883-4C4B-A672-6266C9702B5A}">
      <dsp:nvSpPr>
        <dsp:cNvPr id="0" name=""/>
        <dsp:cNvSpPr/>
      </dsp:nvSpPr>
      <dsp:spPr>
        <a:xfrm>
          <a:off x="2074961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F9BE3-3008-4E5E-96F3-C71D72649902}">
      <dsp:nvSpPr>
        <dsp:cNvPr id="0" name=""/>
        <dsp:cNvSpPr/>
      </dsp:nvSpPr>
      <dsp:spPr>
        <a:xfrm rot="2700000">
          <a:off x="1006151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0813CD-B7B7-4CC7-9B2D-B5AE3D30A4DA}">
      <dsp:nvSpPr>
        <dsp:cNvPr id="0" name=""/>
        <dsp:cNvSpPr/>
      </dsp:nvSpPr>
      <dsp:spPr>
        <a:xfrm rot="2700000">
          <a:off x="2043632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03B6E-C1DB-44F5-ABB8-38EF445ED1E8}">
      <dsp:nvSpPr>
        <dsp:cNvPr id="0" name=""/>
        <dsp:cNvSpPr/>
      </dsp:nvSpPr>
      <dsp:spPr>
        <a:xfrm>
          <a:off x="2199459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1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ORCSHRED AWFULSHRED SOLOSHRED</a:t>
          </a:r>
        </a:p>
      </dsp:txBody>
      <dsp:txXfrm>
        <a:off x="2199459" y="1248643"/>
        <a:ext cx="1825966" cy="483345"/>
      </dsp:txXfrm>
    </dsp:sp>
    <dsp:sp modelId="{04897CD2-CF6F-4A55-8E79-1E7393B07B06}">
      <dsp:nvSpPr>
        <dsp:cNvPr id="0" name=""/>
        <dsp:cNvSpPr/>
      </dsp:nvSpPr>
      <dsp:spPr>
        <a:xfrm>
          <a:off x="2199459" y="579058"/>
          <a:ext cx="1825966" cy="66958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ORCSHRED – Linux worm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AWFULSHRED &amp; SOLOSHRED – Solaris and Linux wipers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sp:txBody>
      <dsp:txXfrm>
        <a:off x="2199459" y="579058"/>
        <a:ext cx="1825966" cy="669585"/>
      </dsp:txXfrm>
    </dsp:sp>
    <dsp:sp modelId="{73ACB8E4-FFC1-49E5-BB46-1EBD63F3BF67}">
      <dsp:nvSpPr>
        <dsp:cNvPr id="0" name=""/>
        <dsp:cNvSpPr/>
      </dsp:nvSpPr>
      <dsp:spPr>
        <a:xfrm>
          <a:off x="3112442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CB6B30-5D46-4B19-B9DE-C0B7FB057712}">
      <dsp:nvSpPr>
        <dsp:cNvPr id="0" name=""/>
        <dsp:cNvSpPr/>
      </dsp:nvSpPr>
      <dsp:spPr>
        <a:xfrm>
          <a:off x="3236940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Prestige Ransomware</a:t>
          </a:r>
        </a:p>
      </dsp:txBody>
      <dsp:txXfrm>
        <a:off x="3236940" y="2295893"/>
        <a:ext cx="1825966" cy="483345"/>
      </dsp:txXfrm>
    </dsp:sp>
    <dsp:sp modelId="{95B1E40E-26D9-44C8-A99F-14EA44505DF3}">
      <dsp:nvSpPr>
        <dsp:cNvPr id="0" name=""/>
        <dsp:cNvSpPr/>
      </dsp:nvSpPr>
      <dsp:spPr>
        <a:xfrm>
          <a:off x="3236940" y="2779239"/>
          <a:ext cx="1825966" cy="66958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UA &amp; PO logistics orgs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Ransomware with 3 delivery mechanisms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IRIDIUM (Russia)</a:t>
          </a:r>
        </a:p>
      </dsp:txBody>
      <dsp:txXfrm>
        <a:off x="3236940" y="2779239"/>
        <a:ext cx="1825966" cy="669585"/>
      </dsp:txXfrm>
    </dsp:sp>
    <dsp:sp modelId="{BBBD3B06-9C30-48DB-A77E-5A358B1C6E78}">
      <dsp:nvSpPr>
        <dsp:cNvPr id="0" name=""/>
        <dsp:cNvSpPr/>
      </dsp:nvSpPr>
      <dsp:spPr>
        <a:xfrm>
          <a:off x="4149923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89438A-B301-4219-9492-D30967496E8F}">
      <dsp:nvSpPr>
        <dsp:cNvPr id="0" name=""/>
        <dsp:cNvSpPr/>
      </dsp:nvSpPr>
      <dsp:spPr>
        <a:xfrm rot="2700000">
          <a:off x="3081113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4381E-6C24-436D-B265-4BCFEFA46591}">
      <dsp:nvSpPr>
        <dsp:cNvPr id="0" name=""/>
        <dsp:cNvSpPr/>
      </dsp:nvSpPr>
      <dsp:spPr>
        <a:xfrm rot="2700000">
          <a:off x="4118593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6D506-033B-4CA4-9572-41E373A6B43C}">
      <dsp:nvSpPr>
        <dsp:cNvPr id="0" name=""/>
        <dsp:cNvSpPr/>
      </dsp:nvSpPr>
      <dsp:spPr>
        <a:xfrm>
          <a:off x="4274421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Azov Ransomware</a:t>
          </a:r>
        </a:p>
      </dsp:txBody>
      <dsp:txXfrm>
        <a:off x="4274421" y="1248643"/>
        <a:ext cx="1825966" cy="483345"/>
      </dsp:txXfrm>
    </dsp:sp>
    <dsp:sp modelId="{FE14A9FC-66E7-4679-B63E-054F98E59204}">
      <dsp:nvSpPr>
        <dsp:cNvPr id="0" name=""/>
        <dsp:cNvSpPr/>
      </dsp:nvSpPr>
      <dsp:spPr>
        <a:xfrm>
          <a:off x="4274421" y="442097"/>
          <a:ext cx="1825966" cy="80654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Still being used as of this writing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Pseudo-ransomware and polymorphic worm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Thousands of samples discovered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Unknown attribution</a:t>
          </a:r>
        </a:p>
      </dsp:txBody>
      <dsp:txXfrm>
        <a:off x="4274421" y="442097"/>
        <a:ext cx="1825966" cy="806545"/>
      </dsp:txXfrm>
    </dsp:sp>
    <dsp:sp modelId="{4702B22B-8EB6-4454-9F8E-9A963F32B8A1}">
      <dsp:nvSpPr>
        <dsp:cNvPr id="0" name=""/>
        <dsp:cNvSpPr/>
      </dsp:nvSpPr>
      <dsp:spPr>
        <a:xfrm>
          <a:off x="5187404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0971D8-F05B-4392-88C0-D9921BB5F6B0}">
      <dsp:nvSpPr>
        <dsp:cNvPr id="0" name=""/>
        <dsp:cNvSpPr/>
      </dsp:nvSpPr>
      <dsp:spPr>
        <a:xfrm>
          <a:off x="5311902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Somnia Ransomware</a:t>
          </a:r>
        </a:p>
      </dsp:txBody>
      <dsp:txXfrm>
        <a:off x="5311902" y="2295893"/>
        <a:ext cx="1825966" cy="483345"/>
      </dsp:txXfrm>
    </dsp:sp>
    <dsp:sp modelId="{1D60394B-1800-4790-9694-08B1C1D1B34D}">
      <dsp:nvSpPr>
        <dsp:cNvPr id="0" name=""/>
        <dsp:cNvSpPr/>
      </dsp:nvSpPr>
      <dsp:spPr>
        <a:xfrm>
          <a:off x="5311902" y="2779239"/>
          <a:ext cx="1825966" cy="623931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 known successful attacks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pseudo-ransomware (wiper)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</a:t>
          </a:r>
          <a:r>
            <a:rPr lang="en-US" sz="900" i="1" kern="1200" dirty="0" err="1">
              <a:solidFill>
                <a:srgbClr val="454D55"/>
              </a:solidFill>
              <a:latin typeface="+mn-lt"/>
              <a:ea typeface="+mn-ea"/>
              <a:cs typeface="+mn-cs"/>
            </a:rPr>
            <a:t>FRwL</a:t>
          </a: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 (Russia)</a:t>
          </a:r>
        </a:p>
      </dsp:txBody>
      <dsp:txXfrm>
        <a:off x="5311902" y="2779239"/>
        <a:ext cx="1825966" cy="623931"/>
      </dsp:txXfrm>
    </dsp:sp>
    <dsp:sp modelId="{59F1EF41-14EA-48EE-A559-118169DBDB24}">
      <dsp:nvSpPr>
        <dsp:cNvPr id="0" name=""/>
        <dsp:cNvSpPr/>
      </dsp:nvSpPr>
      <dsp:spPr>
        <a:xfrm>
          <a:off x="6224885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81385-B138-4A59-9452-A3C9AC4F2012}">
      <dsp:nvSpPr>
        <dsp:cNvPr id="0" name=""/>
        <dsp:cNvSpPr/>
      </dsp:nvSpPr>
      <dsp:spPr>
        <a:xfrm rot="2700000">
          <a:off x="5156074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947F0-E28B-4B2E-B1D6-BFEED1AF012B}">
      <dsp:nvSpPr>
        <dsp:cNvPr id="0" name=""/>
        <dsp:cNvSpPr/>
      </dsp:nvSpPr>
      <dsp:spPr>
        <a:xfrm rot="2700000">
          <a:off x="6193555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04B95-81DC-4C70-990B-FEE82F4C63E7}">
      <dsp:nvSpPr>
        <dsp:cNvPr id="0" name=""/>
        <dsp:cNvSpPr/>
      </dsp:nvSpPr>
      <dsp:spPr>
        <a:xfrm>
          <a:off x="6349382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RansomBoggs</a:t>
          </a:r>
        </a:p>
      </dsp:txBody>
      <dsp:txXfrm>
        <a:off x="6349382" y="1248643"/>
        <a:ext cx="1825966" cy="483345"/>
      </dsp:txXfrm>
    </dsp:sp>
    <dsp:sp modelId="{725F2AEF-0925-4411-A89A-5976D96BC3B1}">
      <dsp:nvSpPr>
        <dsp:cNvPr id="0" name=""/>
        <dsp:cNvSpPr/>
      </dsp:nvSpPr>
      <dsp:spPr>
        <a:xfrm>
          <a:off x="6349382" y="442097"/>
          <a:ext cx="1825966" cy="80654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Appears to be a “one and done.”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crypto-ransomware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Uses Monsters Inc. references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 known samples discovered in wild</a:t>
          </a:r>
        </a:p>
      </dsp:txBody>
      <dsp:txXfrm>
        <a:off x="6349382" y="442097"/>
        <a:ext cx="1825966" cy="806545"/>
      </dsp:txXfrm>
    </dsp:sp>
    <dsp:sp modelId="{3F1F843F-8CAA-4ECF-B5A2-211D6C43D3C6}">
      <dsp:nvSpPr>
        <dsp:cNvPr id="0" name=""/>
        <dsp:cNvSpPr/>
      </dsp:nvSpPr>
      <dsp:spPr>
        <a:xfrm>
          <a:off x="7262366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B98CC0-1029-46A6-8053-0933F88F7705}">
      <dsp:nvSpPr>
        <dsp:cNvPr id="0" name=""/>
        <dsp:cNvSpPr/>
      </dsp:nvSpPr>
      <dsp:spPr>
        <a:xfrm rot="2700000">
          <a:off x="7231036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8B371-2815-4661-9209-F8A29814ADCC}">
      <dsp:nvSpPr>
        <dsp:cNvPr id="0" name=""/>
        <dsp:cNvSpPr/>
      </dsp:nvSpPr>
      <dsp:spPr>
        <a:xfrm>
          <a:off x="0" y="1896068"/>
          <a:ext cx="8299847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37A6A-8F95-4F28-92FC-1FE8089D7DAF}">
      <dsp:nvSpPr>
        <dsp:cNvPr id="0" name=""/>
        <dsp:cNvSpPr/>
      </dsp:nvSpPr>
      <dsp:spPr>
        <a:xfrm>
          <a:off x="200160" y="1175562"/>
          <a:ext cx="2920832" cy="455056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CryWiper</a:t>
          </a:r>
        </a:p>
      </dsp:txBody>
      <dsp:txXfrm>
        <a:off x="200160" y="1175562"/>
        <a:ext cx="2920832" cy="455056"/>
      </dsp:txXfrm>
    </dsp:sp>
    <dsp:sp modelId="{255B3FC7-BD87-4810-87ED-7952D0F23157}">
      <dsp:nvSpPr>
        <dsp:cNvPr id="0" name=""/>
        <dsp:cNvSpPr/>
      </dsp:nvSpPr>
      <dsp:spPr>
        <a:xfrm>
          <a:off x="200160" y="487858"/>
          <a:ext cx="2920832" cy="687704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Wiper that masqueraded as ransomware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 on Russian government entities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in early December 2022</a:t>
          </a:r>
        </a:p>
      </dsp:txBody>
      <dsp:txXfrm>
        <a:off x="200160" y="487858"/>
        <a:ext cx="2920832" cy="687704"/>
      </dsp:txXfrm>
    </dsp:sp>
    <dsp:sp modelId="{DF478A7F-4668-4E0A-86F7-C1205CF5AA73}">
      <dsp:nvSpPr>
        <dsp:cNvPr id="0" name=""/>
        <dsp:cNvSpPr/>
      </dsp:nvSpPr>
      <dsp:spPr>
        <a:xfrm>
          <a:off x="1660577" y="1630618"/>
          <a:ext cx="0" cy="265449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18A1F-4525-4208-8249-C2CFD5B0764C}">
      <dsp:nvSpPr>
        <dsp:cNvPr id="0" name=""/>
        <dsp:cNvSpPr/>
      </dsp:nvSpPr>
      <dsp:spPr>
        <a:xfrm>
          <a:off x="1859724" y="2161518"/>
          <a:ext cx="2920832" cy="455056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 err="1">
              <a:solidFill>
                <a:sysClr val="window" lastClr="FFFFFF"/>
              </a:solidFill>
              <a:latin typeface="+mn-lt"/>
              <a:ea typeface="+mn-ea"/>
              <a:cs typeface="+mn-cs"/>
            </a:rPr>
            <a:t>RU_Ransom</a:t>
          </a:r>
          <a:endParaRPr lang="en-US" sz="2000" b="1" kern="1200" dirty="0">
            <a:solidFill>
              <a:sysClr val="window" lastClr="FFFFFF"/>
            </a:solidFill>
            <a:latin typeface="+mn-lt"/>
            <a:ea typeface="+mn-ea"/>
            <a:cs typeface="+mn-cs"/>
          </a:endParaRPr>
        </a:p>
      </dsp:txBody>
      <dsp:txXfrm>
        <a:off x="1859724" y="2161518"/>
        <a:ext cx="2920832" cy="455056"/>
      </dsp:txXfrm>
    </dsp:sp>
    <dsp:sp modelId="{9A520D0A-831F-440F-8503-1F7B2AC902BE}">
      <dsp:nvSpPr>
        <dsp:cNvPr id="0" name=""/>
        <dsp:cNvSpPr/>
      </dsp:nvSpPr>
      <dsp:spPr>
        <a:xfrm>
          <a:off x="1859724" y="2616574"/>
          <a:ext cx="2920832" cy="974247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Another wiper that masqueraded as ransomware</a:t>
          </a:r>
          <a:endParaRPr lang="en-US" sz="900" kern="1200" dirty="0">
            <a:latin typeface="+mn-lt"/>
          </a:endParaRP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 on Russian entities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in early March 2022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Has worming capabilities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Retaliation for the first wave of wipers by Russia</a:t>
          </a:r>
        </a:p>
      </dsp:txBody>
      <dsp:txXfrm>
        <a:off x="1859724" y="2616574"/>
        <a:ext cx="2920832" cy="974247"/>
      </dsp:txXfrm>
    </dsp:sp>
    <dsp:sp modelId="{E52A7840-02EB-48C7-81D3-28F40CECF7D0}">
      <dsp:nvSpPr>
        <dsp:cNvPr id="0" name=""/>
        <dsp:cNvSpPr/>
      </dsp:nvSpPr>
      <dsp:spPr>
        <a:xfrm>
          <a:off x="3320141" y="1896068"/>
          <a:ext cx="0" cy="265449"/>
        </a:xfrm>
        <a:prstGeom prst="line">
          <a:avLst/>
        </a:pr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F9BE3-3008-4E5E-96F3-C71D72649902}">
      <dsp:nvSpPr>
        <dsp:cNvPr id="0" name=""/>
        <dsp:cNvSpPr/>
      </dsp:nvSpPr>
      <dsp:spPr>
        <a:xfrm rot="2700000">
          <a:off x="1631081" y="1866572"/>
          <a:ext cx="58991" cy="58991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E9966-7004-4966-989C-1677054A41A7}">
      <dsp:nvSpPr>
        <dsp:cNvPr id="0" name=""/>
        <dsp:cNvSpPr/>
      </dsp:nvSpPr>
      <dsp:spPr>
        <a:xfrm rot="2700000">
          <a:off x="3290645" y="1866572"/>
          <a:ext cx="58991" cy="589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8C37A-C349-49AE-97A1-63D110D2C7D1}">
      <dsp:nvSpPr>
        <dsp:cNvPr id="0" name=""/>
        <dsp:cNvSpPr/>
      </dsp:nvSpPr>
      <dsp:spPr>
        <a:xfrm>
          <a:off x="3519289" y="1175562"/>
          <a:ext cx="2920832" cy="455056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dnWIPE</a:t>
          </a:r>
        </a:p>
      </dsp:txBody>
      <dsp:txXfrm>
        <a:off x="3519289" y="1175562"/>
        <a:ext cx="2920832" cy="455056"/>
      </dsp:txXfrm>
    </dsp:sp>
    <dsp:sp modelId="{A01D9671-7007-4F3F-98D6-A9730C5B45E4}">
      <dsp:nvSpPr>
        <dsp:cNvPr id="0" name=""/>
        <dsp:cNvSpPr/>
      </dsp:nvSpPr>
      <dsp:spPr>
        <a:xfrm>
          <a:off x="3519289" y="387568"/>
          <a:ext cx="2920832" cy="787994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Base64 encodes files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Believed to be from authors of RU_Ransom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Thus, likely targeted Russia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Believed to be still in development (as of March)</a:t>
          </a:r>
        </a:p>
      </dsp:txBody>
      <dsp:txXfrm>
        <a:off x="3519289" y="387568"/>
        <a:ext cx="2920832" cy="787994"/>
      </dsp:txXfrm>
    </dsp:sp>
    <dsp:sp modelId="{D4347EDB-4883-4C4B-A672-6266C9702B5A}">
      <dsp:nvSpPr>
        <dsp:cNvPr id="0" name=""/>
        <dsp:cNvSpPr/>
      </dsp:nvSpPr>
      <dsp:spPr>
        <a:xfrm>
          <a:off x="4979705" y="1630618"/>
          <a:ext cx="0" cy="265449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03B6E-C1DB-44F5-ABB8-38EF445ED1E8}">
      <dsp:nvSpPr>
        <dsp:cNvPr id="0" name=""/>
        <dsp:cNvSpPr/>
      </dsp:nvSpPr>
      <dsp:spPr>
        <a:xfrm>
          <a:off x="5178853" y="2161518"/>
          <a:ext cx="2920832" cy="455056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Nominatus_ToxicBattery</a:t>
          </a:r>
        </a:p>
      </dsp:txBody>
      <dsp:txXfrm>
        <a:off x="5178853" y="2161518"/>
        <a:ext cx="2920832" cy="455056"/>
      </dsp:txXfrm>
    </dsp:sp>
    <dsp:sp modelId="{04897CD2-CF6F-4A55-8E79-1E7393B07B06}">
      <dsp:nvSpPr>
        <dsp:cNvPr id="0" name=""/>
        <dsp:cNvSpPr/>
      </dsp:nvSpPr>
      <dsp:spPr>
        <a:xfrm>
          <a:off x="5178853" y="2616574"/>
          <a:ext cx="2920832" cy="83097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Only known data of this one is a tweet from an analyst from G-Data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Wiper that overwrites files with copies of itself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Not much else is known about this one</a:t>
          </a:r>
        </a:p>
      </dsp:txBody>
      <dsp:txXfrm>
        <a:off x="5178853" y="2616574"/>
        <a:ext cx="2920832" cy="830975"/>
      </dsp:txXfrm>
    </dsp:sp>
    <dsp:sp modelId="{73ACB8E4-FFC1-49E5-BB46-1EBD63F3BF67}">
      <dsp:nvSpPr>
        <dsp:cNvPr id="0" name=""/>
        <dsp:cNvSpPr/>
      </dsp:nvSpPr>
      <dsp:spPr>
        <a:xfrm>
          <a:off x="6639269" y="1896068"/>
          <a:ext cx="0" cy="265449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0813CD-B7B7-4CC7-9B2D-B5AE3D30A4DA}">
      <dsp:nvSpPr>
        <dsp:cNvPr id="0" name=""/>
        <dsp:cNvSpPr/>
      </dsp:nvSpPr>
      <dsp:spPr>
        <a:xfrm rot="2700000">
          <a:off x="4950209" y="1866572"/>
          <a:ext cx="58991" cy="58991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9438A-B301-4219-9492-D30967496E8F}">
      <dsp:nvSpPr>
        <dsp:cNvPr id="0" name=""/>
        <dsp:cNvSpPr/>
      </dsp:nvSpPr>
      <dsp:spPr>
        <a:xfrm rot="2700000">
          <a:off x="6609773" y="1866572"/>
          <a:ext cx="58991" cy="58991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935F3-411E-4AB0-8444-26C9C59BC3DF}">
      <dsp:nvSpPr>
        <dsp:cNvPr id="0" name=""/>
        <dsp:cNvSpPr/>
      </dsp:nvSpPr>
      <dsp:spPr>
        <a:xfrm>
          <a:off x="745" y="936790"/>
          <a:ext cx="1589541" cy="953725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Call sub_10002500</a:t>
          </a:r>
        </a:p>
      </dsp:txBody>
      <dsp:txXfrm>
        <a:off x="28679" y="964724"/>
        <a:ext cx="1533673" cy="897857"/>
      </dsp:txXfrm>
    </dsp:sp>
    <dsp:sp modelId="{072F1CBD-BD78-4AE9-81F5-60A24E09BB3E}">
      <dsp:nvSpPr>
        <dsp:cNvPr id="0" name=""/>
        <dsp:cNvSpPr/>
      </dsp:nvSpPr>
      <dsp:spPr>
        <a:xfrm>
          <a:off x="1749241" y="1216550"/>
          <a:ext cx="336982" cy="394206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749241" y="1295391"/>
        <a:ext cx="235887" cy="236524"/>
      </dsp:txXfrm>
    </dsp:sp>
    <dsp:sp modelId="{D41A401D-A45D-46AB-AC1C-8DAF0ACA92BB}">
      <dsp:nvSpPr>
        <dsp:cNvPr id="0" name=""/>
        <dsp:cNvSpPr/>
      </dsp:nvSpPr>
      <dsp:spPr>
        <a:xfrm>
          <a:off x="2226103" y="936790"/>
          <a:ext cx="1589541" cy="953725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Reboot</a:t>
          </a:r>
        </a:p>
      </dsp:txBody>
      <dsp:txXfrm>
        <a:off x="2254037" y="964724"/>
        <a:ext cx="1533673" cy="8978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16AFB-9FD8-43E4-9A7B-32898DF0F2FE}">
      <dsp:nvSpPr>
        <dsp:cNvPr id="0" name=""/>
        <dsp:cNvSpPr/>
      </dsp:nvSpPr>
      <dsp:spPr>
        <a:xfrm>
          <a:off x="0" y="3714259"/>
          <a:ext cx="6096000" cy="348257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End</a:t>
          </a:r>
        </a:p>
      </dsp:txBody>
      <dsp:txXfrm>
        <a:off x="0" y="3714259"/>
        <a:ext cx="6096000" cy="348257"/>
      </dsp:txXfrm>
    </dsp:sp>
    <dsp:sp modelId="{E504061B-9638-4C74-939F-F4E114EB6E9F}">
      <dsp:nvSpPr>
        <dsp:cNvPr id="0" name=""/>
        <dsp:cNvSpPr/>
      </dsp:nvSpPr>
      <dsp:spPr>
        <a:xfrm rot="10800000">
          <a:off x="0" y="3183862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Recursively wipe first 10k bytes of all files with PRNG data</a:t>
          </a:r>
        </a:p>
      </dsp:txBody>
      <dsp:txXfrm rot="10800000">
        <a:off x="0" y="3183862"/>
        <a:ext cx="6096000" cy="348030"/>
      </dsp:txXfrm>
    </dsp:sp>
    <dsp:sp modelId="{99CB2D25-2DAA-4745-B053-3EEF20780F84}">
      <dsp:nvSpPr>
        <dsp:cNvPr id="0" name=""/>
        <dsp:cNvSpPr/>
      </dsp:nvSpPr>
      <dsp:spPr>
        <a:xfrm rot="10800000">
          <a:off x="0" y="2653466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Using 1 thread, create a file named “TmdXXXX/TmfXXXX.tmp and write to it using PRNG data until disk is full</a:t>
          </a:r>
        </a:p>
      </dsp:txBody>
      <dsp:txXfrm rot="10800000">
        <a:off x="0" y="2653466"/>
        <a:ext cx="6096000" cy="348030"/>
      </dsp:txXfrm>
    </dsp:sp>
    <dsp:sp modelId="{FB78F9E8-2E92-4051-A968-B90172AF6F2F}">
      <dsp:nvSpPr>
        <dsp:cNvPr id="0" name=""/>
        <dsp:cNvSpPr/>
      </dsp:nvSpPr>
      <dsp:spPr>
        <a:xfrm rot="10800000">
          <a:off x="0" y="2123069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Overwrite physical drives with 10k bytes of PRNG data</a:t>
          </a:r>
        </a:p>
      </dsp:txBody>
      <dsp:txXfrm rot="10800000">
        <a:off x="0" y="2123069"/>
        <a:ext cx="6096000" cy="348030"/>
      </dsp:txXfrm>
    </dsp:sp>
    <dsp:sp modelId="{26ABDEC9-6007-4C67-A402-F22733431E10}">
      <dsp:nvSpPr>
        <dsp:cNvPr id="0" name=""/>
        <dsp:cNvSpPr/>
      </dsp:nvSpPr>
      <dsp:spPr>
        <a:xfrm rot="10800000">
          <a:off x="0" y="1592672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Get partitions and drive data</a:t>
          </a:r>
        </a:p>
      </dsp:txBody>
      <dsp:txXfrm rot="10800000">
        <a:off x="0" y="1592672"/>
        <a:ext cx="6096000" cy="348030"/>
      </dsp:txXfrm>
    </dsp:sp>
    <dsp:sp modelId="{8CFD0F02-53D1-43AD-9A29-1CA178E24578}">
      <dsp:nvSpPr>
        <dsp:cNvPr id="0" name=""/>
        <dsp:cNvSpPr/>
      </dsp:nvSpPr>
      <dsp:spPr>
        <a:xfrm rot="10800000">
          <a:off x="0" y="1062276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Get physical drives</a:t>
          </a:r>
        </a:p>
      </dsp:txBody>
      <dsp:txXfrm rot="10800000">
        <a:off x="0" y="1062276"/>
        <a:ext cx="6096000" cy="348030"/>
      </dsp:txXfrm>
    </dsp:sp>
    <dsp:sp modelId="{3CE48043-55CF-4DBC-8471-0CBB34D7318F}">
      <dsp:nvSpPr>
        <dsp:cNvPr id="0" name=""/>
        <dsp:cNvSpPr/>
      </dsp:nvSpPr>
      <dsp:spPr>
        <a:xfrm rot="10800000">
          <a:off x="0" y="531879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log.txt</a:t>
          </a:r>
        </a:p>
      </dsp:txBody>
      <dsp:txXfrm rot="10800000">
        <a:off x="0" y="531879"/>
        <a:ext cx="6096000" cy="348030"/>
      </dsp:txXfrm>
    </dsp:sp>
    <dsp:sp modelId="{B89AF907-A2D3-423A-95BF-C12050AFC1F5}">
      <dsp:nvSpPr>
        <dsp:cNvPr id="0" name=""/>
        <dsp:cNvSpPr/>
      </dsp:nvSpPr>
      <dsp:spPr>
        <a:xfrm rot="10800000">
          <a:off x="0" y="1482"/>
          <a:ext cx="6096000" cy="535620"/>
        </a:xfrm>
        <a:prstGeom prst="upArrowCallou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Start</a:t>
          </a:r>
        </a:p>
      </dsp:txBody>
      <dsp:txXfrm rot="10800000">
        <a:off x="0" y="1482"/>
        <a:ext cx="6096000" cy="348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3F7C3218-6286-4045-8084-7D8F4F6601BE}" type="datetimeFigureOut">
              <a:rPr lang="en-US" altLang="en-US"/>
              <a:pPr>
                <a:defRPr/>
              </a:pPr>
              <a:t>1/9/2023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B276D228-A1C4-194E-BD76-E875F1B56BB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710696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7T00:20:25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24575,'1'4'0,"0"0"0,1-1 0,-1 1 0,1 0 0,-1 0 0,2-1 0,-2 1 0,5 4 0,5 10 0,-4-6 19,1 0 0,-1-1 0,1 0-1,1 0 1,0-2 0,21 19 0,-18-17-319,0-1 1,-2 1 0,1 1-1,14 23 1,-20-28-6527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7T00:20:29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24575,'39'-1'0,"45"2"0,-82-1 0,-2 0 0,2 1 0,-1-1 0,0 0 0,0 0 0,0 0 0,0 1 0,1-1 0,-2 1 0,2 0 0,-1-1 0,-1 1 0,2 0 0,-1 0 0,-1-1 0,1 1 0,1 0 0,-2 0 0,1-1 0,0 1 0,-1 1 0,1-2 0,-1 2 0,2 0 0,-1 1 0,-1 0 0,1 0 0,0 0 0,-1 0 0,1 0 0,-1 0 0,0 0 0,0 0 0,-1 5 0,-1 1 0,1 2 0,-1-2 0,-1 1 0,0-1 0,-6 11 0,-12 37 50,19-47-252,-1 0-1,-1 1 1,0-2 0,-1 1 0,1-1 0,-10 14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8F2EB731-3767-4A47-A391-014B15B43827}" type="datetimeFigureOut">
              <a:rPr lang="en-US" altLang="en-US"/>
              <a:pPr>
                <a:defRPr/>
              </a:pPr>
              <a:t>1/9/2023</a:t>
            </a:fld>
            <a:endParaRPr lang="en-US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51998215-B6DA-6840-93A7-8744EF3D5C5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30434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ue_screen_of_death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ue_screen_of_death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5575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333333"/>
                </a:solidFill>
                <a:effectLst/>
                <a:latin typeface="PT Sans" panose="020B0604020202020204" pitchFamily="34" charset="0"/>
              </a:rPr>
              <a:t>The Man Who Found Stuxnet – Sergey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PT Sans" panose="020B0604020202020204" pitchFamily="34" charset="0"/>
              </a:rPr>
              <a:t>Ulasen</a:t>
            </a:r>
            <a:endParaRPr lang="en-US" b="1" i="0" dirty="0">
              <a:solidFill>
                <a:srgbClr val="333333"/>
              </a:solidFill>
              <a:effectLst/>
              <a:latin typeface="PT Sans" panose="020B0604020202020204" pitchFamily="34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Blue screen of death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#</a:t>
            </a:r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https://www.youtube.com/watch?v=U_7CGl6VWaQ</a:t>
            </a:r>
            <a:endParaRPr lang="en-US" b="0" i="0" u="sng" dirty="0">
              <a:solidFill>
                <a:srgbClr val="1A0DAB"/>
              </a:solidFill>
              <a:effectLst/>
              <a:latin typeface="arial" panose="020B0604020202020204" pitchFamily="34" charset="0"/>
              <a:hlinkClick r:id="rId3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#https://eugene.kaspersky.com/2011/11/02/the-man-who-found-stuxnet-sergey-ulasen-in-the-spotlight/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#https://www.wilderssecurity.com/threads/rootkit-tmphider.276994/#post-1712134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4400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333333"/>
              </a:solidFill>
              <a:effectLst/>
              <a:latin typeface="PT Sans" panose="020B0604020202020204" pitchFamily="34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6351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333333"/>
                </a:solidFill>
                <a:effectLst/>
                <a:latin typeface="PT Sans" panose="020B0604020202020204" pitchFamily="34" charset="0"/>
              </a:rPr>
              <a:t>The Man Who Found Stuxnet – Sergey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PT Sans" panose="020B0604020202020204" pitchFamily="34" charset="0"/>
              </a:rPr>
              <a:t>Ulasen</a:t>
            </a:r>
            <a:endParaRPr lang="en-US" b="1" i="0" dirty="0">
              <a:solidFill>
                <a:srgbClr val="333333"/>
              </a:solidFill>
              <a:effectLst/>
              <a:latin typeface="PT Sans" panose="020B0604020202020204" pitchFamily="34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1882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95363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333333"/>
                </a:solidFill>
                <a:effectLst/>
                <a:latin typeface="PT Sans" panose="020B0604020202020204" pitchFamily="34" charset="0"/>
              </a:rPr>
              <a:t>The Man Who Found Stuxnet – Sergey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PT Sans" panose="020B0604020202020204" pitchFamily="34" charset="0"/>
              </a:rPr>
              <a:t>Ulasen</a:t>
            </a:r>
            <a:endParaRPr lang="en-US" b="1" i="0" dirty="0">
              <a:solidFill>
                <a:srgbClr val="333333"/>
              </a:solidFill>
              <a:effectLst/>
              <a:latin typeface="PT Sans" panose="020B0604020202020204" pitchFamily="34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Blue screen of death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#</a:t>
            </a:r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https://www.youtube.com/watch?v=U_7CGl6VWaQ</a:t>
            </a:r>
            <a:endParaRPr lang="en-US" b="0" i="0" u="sng" dirty="0">
              <a:solidFill>
                <a:srgbClr val="1A0DAB"/>
              </a:solidFill>
              <a:effectLst/>
              <a:latin typeface="arial" panose="020B0604020202020204" pitchFamily="34" charset="0"/>
              <a:hlinkClick r:id="rId3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#https://eugene.kaspersky.com/2011/11/02/the-man-who-found-stuxnet-sergey-ulasen-in-the-spotlight/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#https://www.wilderssecurity.com/threads/rootkit-tmphider.276994/#post-1712134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55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4400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60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5575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71627"/>
            <a:ext cx="9144000" cy="1994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WG_logo_Color_3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29" y="166482"/>
            <a:ext cx="1964641" cy="57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2415780"/>
            <a:ext cx="8040914" cy="506015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32946" y="4000501"/>
            <a:ext cx="3289968" cy="837851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2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71628"/>
            <a:ext cx="9144000" cy="1994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WG_logo_Color_3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30" y="166483"/>
            <a:ext cx="1964641" cy="57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2415781"/>
            <a:ext cx="8040914" cy="506015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32946" y="4000502"/>
            <a:ext cx="3289968" cy="837851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98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9352"/>
            <a:ext cx="8229600" cy="383137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11178-6C3A-F247-8731-699DBDA9670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41999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92"/>
          <a:stretch>
            <a:fillRect/>
          </a:stretch>
        </p:blipFill>
        <p:spPr bwMode="auto">
          <a:xfrm>
            <a:off x="7119257" y="-71438"/>
            <a:ext cx="202474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463" y="4609047"/>
            <a:ext cx="1358537" cy="37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5981"/>
            <a:ext cx="5766263" cy="50601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57203" y="769351"/>
            <a:ext cx="5679553" cy="382527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BE2AAB6-80C9-D04C-812E-2AE858C1AEC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81862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6" y="3"/>
            <a:ext cx="9183687" cy="516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4766" y="2218137"/>
            <a:ext cx="9183687" cy="973931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07" t="-4552" r="-2"/>
          <a:stretch/>
        </p:blipFill>
        <p:spPr bwMode="auto">
          <a:xfrm>
            <a:off x="-431074" y="-574766"/>
            <a:ext cx="9619528" cy="57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66" y="2218137"/>
            <a:ext cx="9183687" cy="973931"/>
          </a:xfrm>
          <a:prstGeom prst="rect">
            <a:avLst/>
          </a:prstGeom>
          <a:solidFill>
            <a:schemeClr val="tx2"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" y="2218212"/>
            <a:ext cx="9182851" cy="974309"/>
          </a:xfrm>
          <a:ln>
            <a:noFill/>
          </a:ln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69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25001"/>
            <a:ext cx="4038600" cy="376962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25004"/>
            <a:ext cx="4038600" cy="3769621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EFFC9-7588-9E46-A8CC-C2BF237A962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8844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4D27F-4202-7D43-95B6-A3AF6F94866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30489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3CE69-63AC-3847-8C1E-2B63C80ABEB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6693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8D7F1-4F6E-A640-969F-09B719C907E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03879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37" y="1332412"/>
            <a:ext cx="9128963" cy="22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69871"/>
            <a:ext cx="9120188" cy="735677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C00F6-8687-794D-9AF3-C5080849018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54738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9351"/>
            <a:ext cx="8229600" cy="383137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11178-6C3A-F247-8731-699DBDA9670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65304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92"/>
          <a:stretch>
            <a:fillRect/>
          </a:stretch>
        </p:blipFill>
        <p:spPr bwMode="auto">
          <a:xfrm>
            <a:off x="7119256" y="-71438"/>
            <a:ext cx="202474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462" y="4609046"/>
            <a:ext cx="1358537" cy="37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980"/>
            <a:ext cx="5766263" cy="50601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57202" y="769351"/>
            <a:ext cx="5679553" cy="382527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BE2AAB6-80C9-D04C-812E-2AE858C1AEC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265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6" y="2"/>
            <a:ext cx="9183687" cy="516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4766" y="2218136"/>
            <a:ext cx="9183687" cy="973931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07" t="-4552" r="-2"/>
          <a:stretch/>
        </p:blipFill>
        <p:spPr bwMode="auto">
          <a:xfrm>
            <a:off x="-431074" y="-574766"/>
            <a:ext cx="9619528" cy="57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66" y="2218136"/>
            <a:ext cx="9183687" cy="973931"/>
          </a:xfrm>
          <a:prstGeom prst="rect">
            <a:avLst/>
          </a:prstGeom>
          <a:solidFill>
            <a:schemeClr val="tx2"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" y="2218211"/>
            <a:ext cx="9182851" cy="974309"/>
          </a:xfrm>
          <a:ln>
            <a:noFill/>
          </a:ln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25001"/>
            <a:ext cx="4038600" cy="376962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25003"/>
            <a:ext cx="4038600" cy="3769621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EFFC9-7588-9E46-A8CC-C2BF237A962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391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4D27F-4202-7D43-95B6-A3AF6F94866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1432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3CE69-63AC-3847-8C1E-2B63C80ABEB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5811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8D7F1-4F6E-A640-969F-09B719C907E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644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36" y="1332411"/>
            <a:ext cx="9128963" cy="22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69870"/>
            <a:ext cx="9120188" cy="735677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C00F6-8687-794D-9AF3-C5080849018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4284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5075636"/>
            <a:ext cx="9144000" cy="67865"/>
          </a:xfrm>
          <a:prstGeom prst="rect">
            <a:avLst/>
          </a:prstGeom>
          <a:solidFill>
            <a:srgbClr val="CD09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80"/>
            <a:ext cx="8229600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769145"/>
            <a:ext cx="8229600" cy="382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8050" y="-29765"/>
            <a:ext cx="592138" cy="27384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3A3A3A"/>
                </a:solidFill>
                <a:cs typeface="+mn-cs"/>
              </a:defRPr>
            </a:lvl1pPr>
          </a:lstStyle>
          <a:p>
            <a:pPr>
              <a:defRPr/>
            </a:pPr>
            <a:fld id="{3E9BDD6A-35E9-5D49-A88C-77E47882874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30" name="TextBox 9"/>
          <p:cNvSpPr txBox="1">
            <a:spLocks noChangeArrowheads="1"/>
          </p:cNvSpPr>
          <p:nvPr/>
        </p:nvSpPr>
        <p:spPr bwMode="auto">
          <a:xfrm>
            <a:off x="92056" y="4890970"/>
            <a:ext cx="244951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Copyright 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</a:rPr>
              <a:t>©2020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.</a:t>
            </a:r>
            <a:r>
              <a:rPr lang="en-US" altLang="en-US" sz="600" baseline="0" dirty="0">
                <a:solidFill>
                  <a:srgbClr val="3A3A3A"/>
                </a:solidFill>
                <a:latin typeface="Calibri" charset="0"/>
                <a:cs typeface="+mn-cs"/>
              </a:rPr>
              <a:t> 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WatchGuard Technologies, Inc. All Rights Reserved</a:t>
            </a:r>
          </a:p>
        </p:txBody>
      </p:sp>
      <p:sp>
        <p:nvSpPr>
          <p:cNvPr id="1031" name="Picture 3" descr="WG_logo_Color_3in.png"/>
          <p:cNvSpPr>
            <a:spLocks noChangeAspect="1"/>
          </p:cNvSpPr>
          <p:nvPr/>
        </p:nvSpPr>
        <p:spPr bwMode="auto">
          <a:xfrm>
            <a:off x="7632700" y="4702969"/>
            <a:ext cx="13970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798" r:id="rId2"/>
    <p:sldLayoutId id="2147483806" r:id="rId3"/>
    <p:sldLayoutId id="2147483808" r:id="rId4"/>
    <p:sldLayoutId id="2147483799" r:id="rId5"/>
    <p:sldLayoutId id="2147483800" r:id="rId6"/>
    <p:sldLayoutId id="2147483801" r:id="rId7"/>
    <p:sldLayoutId id="2147483802" r:id="rId8"/>
    <p:sldLayoutId id="2147483810" r:id="rId9"/>
  </p:sldLayoutIdLst>
  <p:hf hd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891" indent="-342891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Wingdings" charset="2"/>
        <a:buChar char="§"/>
        <a:defRPr sz="24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1pPr>
      <a:lvl2pPr marL="742932" indent="-28574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–"/>
        <a:defRPr sz="20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2pPr>
      <a:lvl3pPr marL="1142971" indent="-22859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3pPr>
      <a:lvl4pPr marL="1600160" indent="-22859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–"/>
        <a:defRPr sz="16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4pPr>
      <a:lvl5pPr marL="2057349" indent="-22859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»"/>
        <a:defRPr sz="14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5075637"/>
            <a:ext cx="9144000" cy="67865"/>
          </a:xfrm>
          <a:prstGeom prst="rect">
            <a:avLst/>
          </a:prstGeom>
          <a:solidFill>
            <a:srgbClr val="CD09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81"/>
            <a:ext cx="8229600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769146"/>
            <a:ext cx="8229600" cy="382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8051" y="-29764"/>
            <a:ext cx="592138" cy="27384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3A3A3A"/>
                </a:solidFill>
                <a:cs typeface="+mn-cs"/>
              </a:defRPr>
            </a:lvl1pPr>
          </a:lstStyle>
          <a:p>
            <a:pPr>
              <a:defRPr/>
            </a:pPr>
            <a:fld id="{3E9BDD6A-35E9-5D49-A88C-77E47882874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30" name="TextBox 9"/>
          <p:cNvSpPr txBox="1">
            <a:spLocks noChangeArrowheads="1"/>
          </p:cNvSpPr>
          <p:nvPr/>
        </p:nvSpPr>
        <p:spPr bwMode="auto">
          <a:xfrm>
            <a:off x="92057" y="4890970"/>
            <a:ext cx="244951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Copyright 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</a:rPr>
              <a:t>©2020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.</a:t>
            </a:r>
            <a:r>
              <a:rPr lang="en-US" altLang="en-US" sz="600" baseline="0" dirty="0">
                <a:solidFill>
                  <a:srgbClr val="3A3A3A"/>
                </a:solidFill>
                <a:latin typeface="Calibri" charset="0"/>
                <a:cs typeface="+mn-cs"/>
              </a:rPr>
              <a:t> 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WatchGuard Technologies, Inc. All Rights Reserved</a:t>
            </a:r>
          </a:p>
        </p:txBody>
      </p:sp>
      <p:sp>
        <p:nvSpPr>
          <p:cNvPr id="1031" name="Picture 3" descr="WG_logo_Color_3in.png"/>
          <p:cNvSpPr>
            <a:spLocks noChangeAspect="1"/>
          </p:cNvSpPr>
          <p:nvPr/>
        </p:nvSpPr>
        <p:spPr bwMode="auto">
          <a:xfrm>
            <a:off x="7632700" y="4702969"/>
            <a:ext cx="13970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837445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</p:sldLayoutIdLst>
  <p:hf hdr="0" dt="0"/>
  <p:txStyles>
    <p:titleStyle>
      <a:lvl1pPr algn="l" defTabSz="457178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l" defTabSz="457178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178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178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178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178" algn="l" defTabSz="457178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6pPr>
      <a:lvl7pPr marL="914354" algn="l" defTabSz="457178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7pPr>
      <a:lvl8pPr marL="1371532" algn="l" defTabSz="457178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8pPr>
      <a:lvl9pPr marL="1828709" algn="l" defTabSz="457178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883" indent="-342883" algn="l" defTabSz="457178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Wingdings" charset="2"/>
        <a:buChar char="§"/>
        <a:defRPr sz="24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1pPr>
      <a:lvl2pPr marL="742913" indent="-285737" algn="l" defTabSz="457178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–"/>
        <a:defRPr sz="20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2pPr>
      <a:lvl3pPr marL="1142942" indent="-228588" algn="l" defTabSz="457178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3pPr>
      <a:lvl4pPr marL="1600120" indent="-228588" algn="l" defTabSz="457178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–"/>
        <a:defRPr sz="16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4pPr>
      <a:lvl5pPr marL="2057297" indent="-228588" algn="l" defTabSz="457178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»"/>
        <a:defRPr sz="14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8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7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hyperlink" Target="https://en.wikipedia.org/wiki/Bsod" TargetMode="Externa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customXml" Target="../ink/ink2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7.png"/><Relationship Id="rId5" Type="http://schemas.openxmlformats.org/officeDocument/2006/relationships/customXml" Target="../ink/ink1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8.png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6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s://www.securelist.com/en/blog/2236/Stuxnet_signed_certificates_frequently_asked_questions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mailto:ryan.estes@watchguard.com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310651" y="2078964"/>
            <a:ext cx="8040688" cy="8381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en-US" dirty="0"/>
              <a:t>Cyberwarfare: Novel Wipers used in Ukraine 2022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030145" y="4630432"/>
            <a:ext cx="1260387" cy="562686"/>
          </a:xfrm>
        </p:spPr>
        <p:txBody>
          <a:bodyPr>
            <a:normAutofit/>
          </a:bodyPr>
          <a:lstStyle/>
          <a:p>
            <a:r>
              <a:rPr lang="en-US" dirty="0"/>
              <a:t>Ryan Estes</a:t>
            </a:r>
          </a:p>
        </p:txBody>
      </p:sp>
      <p:sp>
        <p:nvSpPr>
          <p:cNvPr id="18435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551863" y="-896938"/>
            <a:ext cx="5921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6A6A6"/>
              </a:buClr>
              <a:buFont typeface="Wingdings" charset="2"/>
              <a:buChar char="§"/>
              <a:defRPr sz="2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32" indent="-285744">
              <a:spcBef>
                <a:spcPct val="20000"/>
              </a:spcBef>
              <a:buClr>
                <a:srgbClr val="A6A6A6"/>
              </a:buClr>
              <a:buFont typeface="Arial" charset="0"/>
              <a:buChar char="–"/>
              <a:defRPr sz="20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2971" indent="-228594">
              <a:spcBef>
                <a:spcPct val="20000"/>
              </a:spcBef>
              <a:buClr>
                <a:srgbClr val="A6A6A6"/>
              </a:buClr>
              <a:buFont typeface="Arial" charset="0"/>
              <a:buChar char="•"/>
              <a:defRPr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160" indent="-228594">
              <a:spcBef>
                <a:spcPct val="20000"/>
              </a:spcBef>
              <a:buClr>
                <a:srgbClr val="A6A6A6"/>
              </a:buClr>
              <a:buFont typeface="Arial" charset="0"/>
              <a:buChar char="–"/>
              <a:defRPr sz="1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349" indent="-228594">
              <a:spcBef>
                <a:spcPct val="20000"/>
              </a:spcBef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537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726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8914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103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3F47AA3-CABC-0647-8338-21F1737D6A23}" type="slidenum">
              <a:rPr lang="en-US" altLang="en-US" sz="900">
                <a:solidFill>
                  <a:srgbClr val="3A3A3A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z="900">
              <a:solidFill>
                <a:srgbClr val="3A3A3A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E58D523-2E5D-431A-B410-B02560DAE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60" y="3275802"/>
            <a:ext cx="1167429" cy="11674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A5E9BDE7-3F86-4B5C-A789-AA1B4CD3A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1" r="41089"/>
          <a:stretch/>
        </p:blipFill>
        <p:spPr>
          <a:xfrm>
            <a:off x="5146159" y="3212371"/>
            <a:ext cx="963558" cy="1280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Subtitle 3">
            <a:extLst>
              <a:ext uri="{FF2B5EF4-FFF2-40B4-BE49-F238E27FC236}">
                <a16:creationId xmlns:a16="http://schemas.microsoft.com/office/drawing/2014/main" id="{A52F92B7-36F8-4D89-8DE6-1B7A3A68287E}"/>
              </a:ext>
            </a:extLst>
          </p:cNvPr>
          <p:cNvSpPr txBox="1">
            <a:spLocks/>
          </p:cNvSpPr>
          <p:nvPr/>
        </p:nvSpPr>
        <p:spPr bwMode="auto">
          <a:xfrm>
            <a:off x="2303878" y="4492850"/>
            <a:ext cx="1595667" cy="837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Wingdings" charset="2"/>
              <a:buNone/>
              <a:defRPr sz="16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189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2pPr>
            <a:lvl3pPr marL="914377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1371566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4pPr>
            <a:lvl5pPr marL="1828754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5pPr>
            <a:lvl6pPr marL="2285943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Ashu Sharma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112D9-AF15-4BB5-BF62-FA6D9C27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Cyberwarfare Attack Types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936962-20DD-42F2-ABD5-E3160C7C6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527" y="769938"/>
            <a:ext cx="7816945" cy="3830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1753D-D546-4DCB-81A6-12262394AF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2364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Actors</a:t>
            </a:r>
          </a:p>
        </p:txBody>
      </p:sp>
    </p:spTree>
    <p:extLst>
      <p:ext uri="{BB962C8B-B14F-4D97-AF65-F5344CB8AC3E}">
        <p14:creationId xmlns:p14="http://schemas.microsoft.com/office/powerpoint/2010/main" val="2836501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C2E0-8699-45D8-A607-F871686A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Actors (Russia)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530CD775-6C8F-4C31-84DF-4DEF8DDD6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56" y="1276720"/>
            <a:ext cx="3791472" cy="203128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74559-453E-437F-B4CC-31D455BEE1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F38B45A-6BB2-46DB-829F-EBFD08CDF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199586"/>
              </p:ext>
            </p:extLst>
          </p:nvPr>
        </p:nvGraphicFramePr>
        <p:xfrm>
          <a:off x="4376117" y="386544"/>
          <a:ext cx="3974104" cy="38116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4116">
                  <a:extLst>
                    <a:ext uri="{9D8B030D-6E8A-4147-A177-3AD203B41FA5}">
                      <a16:colId xmlns:a16="http://schemas.microsoft.com/office/drawing/2014/main" val="767255607"/>
                    </a:ext>
                  </a:extLst>
                </a:gridCol>
                <a:gridCol w="723995">
                  <a:extLst>
                    <a:ext uri="{9D8B030D-6E8A-4147-A177-3AD203B41FA5}">
                      <a16:colId xmlns:a16="http://schemas.microsoft.com/office/drawing/2014/main" val="731166714"/>
                    </a:ext>
                  </a:extLst>
                </a:gridCol>
                <a:gridCol w="558736">
                  <a:extLst>
                    <a:ext uri="{9D8B030D-6E8A-4147-A177-3AD203B41FA5}">
                      <a16:colId xmlns:a16="http://schemas.microsoft.com/office/drawing/2014/main" val="2062440949"/>
                    </a:ext>
                  </a:extLst>
                </a:gridCol>
                <a:gridCol w="527257">
                  <a:extLst>
                    <a:ext uri="{9D8B030D-6E8A-4147-A177-3AD203B41FA5}">
                      <a16:colId xmlns:a16="http://schemas.microsoft.com/office/drawing/2014/main" val="1579122378"/>
                    </a:ext>
                  </a:extLst>
                </a:gridCol>
              </a:tblGrid>
              <a:tr h="197128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Allegiance to Russia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893498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Name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FF0000"/>
                          </a:highlight>
                        </a:rPr>
                        <a:t>Type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FF0000"/>
                          </a:highlight>
                        </a:rPr>
                        <a:t>Country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Attacks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502269549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NoName057(16)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Collective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Russia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171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706497684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Anonymous Russia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 State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Russia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100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550416545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Killnet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077111887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People's CyberArmy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011599425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Russian Hackers Team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886828876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Phoenix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1060142928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Sandworm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 State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67009682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Xaknet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Individual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130482025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DEV-0586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328986833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Legion Cyber Spetsnaz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701242701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Fancy Bear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1316490160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UNC1151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Belarus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135072795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Gamaredon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863155162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 State - Russian Federation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1169314550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Cold River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1473107394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KillMilk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992276361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RADIS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Cybercriminal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1168732139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UAC-0098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569116731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UAC-0041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68201432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Zarya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576496724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ICC_H@ckTeam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693973007"/>
                  </a:ext>
                </a:extLst>
              </a:tr>
              <a:tr h="1057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Many more …</a:t>
                      </a: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…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224370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1DE5E61-8D1E-6B13-3F63-18DD4577BF42}"/>
              </a:ext>
            </a:extLst>
          </p:cNvPr>
          <p:cNvSpPr txBox="1"/>
          <p:nvPr/>
        </p:nvSpPr>
        <p:spPr>
          <a:xfrm>
            <a:off x="354056" y="4585381"/>
            <a:ext cx="7790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Data derived from </a:t>
            </a:r>
            <a:r>
              <a:rPr lang="en-US" sz="1000" dirty="0">
                <a:effectLst/>
              </a:rPr>
              <a:t>https://cyberconflicts.cyberpeaceinstitute.org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546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C2E0-8699-45D8-A607-F871686A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Actors (Ukraine)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74559-453E-437F-B4CC-31D455BEE1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FB79C4B0-4F6D-499D-B559-91FF3842E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947" y="1591921"/>
            <a:ext cx="2925923" cy="1959657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C2BB632-8521-4C7F-B4F0-461583A1C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846183"/>
              </p:ext>
            </p:extLst>
          </p:nvPr>
        </p:nvGraphicFramePr>
        <p:xfrm>
          <a:off x="4472699" y="374909"/>
          <a:ext cx="4128123" cy="38242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0286">
                  <a:extLst>
                    <a:ext uri="{9D8B030D-6E8A-4147-A177-3AD203B41FA5}">
                      <a16:colId xmlns:a16="http://schemas.microsoft.com/office/drawing/2014/main" val="3321237161"/>
                    </a:ext>
                  </a:extLst>
                </a:gridCol>
                <a:gridCol w="755135">
                  <a:extLst>
                    <a:ext uri="{9D8B030D-6E8A-4147-A177-3AD203B41FA5}">
                      <a16:colId xmlns:a16="http://schemas.microsoft.com/office/drawing/2014/main" val="4120941642"/>
                    </a:ext>
                  </a:extLst>
                </a:gridCol>
                <a:gridCol w="582767">
                  <a:extLst>
                    <a:ext uri="{9D8B030D-6E8A-4147-A177-3AD203B41FA5}">
                      <a16:colId xmlns:a16="http://schemas.microsoft.com/office/drawing/2014/main" val="3661644084"/>
                    </a:ext>
                  </a:extLst>
                </a:gridCol>
                <a:gridCol w="549935">
                  <a:extLst>
                    <a:ext uri="{9D8B030D-6E8A-4147-A177-3AD203B41FA5}">
                      <a16:colId xmlns:a16="http://schemas.microsoft.com/office/drawing/2014/main" val="2411818195"/>
                    </a:ext>
                  </a:extLst>
                </a:gridCol>
              </a:tblGrid>
              <a:tr h="205607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Allegiance to Ukraine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488981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Name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Type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Country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Attacks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719111743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Anonymous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487009744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IT Army of 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 State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402694415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NB65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4256674960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Haydamaki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065976017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GhostSec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USA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873746562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Anonymous-DepaixPorteur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2066416166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GURMO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 State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354120943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RIAEvangelist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Individual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USA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232343598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The Black Rabbit World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660228044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StudentCyberArmy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209571629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v0g3lSec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189880016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Cyber Partisans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Belarus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213386253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2402team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518202974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Cyber Palyanitsa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477637105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National Republican Army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388689170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AgainstTheWest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285081622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KelvinSecurity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Cybercriminal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2939929642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CaucasNet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704368418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Team OneFist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563586884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Anonymous-Spid3r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773771114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Anonymous Liberland-Pwn-Bär Hack Team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930766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068B27B-C19B-E916-6820-8EE66F8BDCFC}"/>
              </a:ext>
            </a:extLst>
          </p:cNvPr>
          <p:cNvSpPr txBox="1"/>
          <p:nvPr/>
        </p:nvSpPr>
        <p:spPr>
          <a:xfrm>
            <a:off x="354056" y="4585381"/>
            <a:ext cx="7790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Data derived from </a:t>
            </a:r>
            <a:r>
              <a:rPr lang="en-US" sz="1000" dirty="0">
                <a:effectLst/>
              </a:rPr>
              <a:t>https://cyberconflicts.cyberpeaceinstitute.org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064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50601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Threat Actors (</a:t>
            </a:r>
            <a:r>
              <a:rPr lang="en-US" dirty="0" err="1"/>
              <a:t>CyberKnow</a:t>
            </a:r>
            <a:r>
              <a:rPr lang="en-US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1CF17F-DA6D-4ADF-A092-67F84E98A1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00"/>
          <a:stretch/>
        </p:blipFill>
        <p:spPr bwMode="auto">
          <a:xfrm>
            <a:off x="457200" y="769351"/>
            <a:ext cx="8229600" cy="383137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0" y="-29765"/>
            <a:ext cx="592138" cy="27384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F611178-6C3A-F247-8731-699DBDA96700}" type="slidenum">
              <a:rPr lang="en-US" altLang="en-US" smtClean="0"/>
              <a:pPr>
                <a:spcAft>
                  <a:spcPts val="600"/>
                </a:spcAft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2204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0747B-AA76-44CB-9B04-4A7770289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Reported Incidents by Month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948A4662-0732-4DE5-9221-14977713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080" y="769938"/>
            <a:ext cx="7085840" cy="3830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86CC6-2BB1-4016-B6AB-60170D220D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6156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UA/RU Novel Wipers Timeline</a:t>
            </a:r>
          </a:p>
        </p:txBody>
      </p:sp>
    </p:spTree>
    <p:extLst>
      <p:ext uri="{BB962C8B-B14F-4D97-AF65-F5344CB8AC3E}">
        <p14:creationId xmlns:p14="http://schemas.microsoft.com/office/powerpoint/2010/main" val="1058564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Timeline of Novel Wipers in Ukraine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17</a:t>
            </a:fld>
            <a:endParaRPr lang="en-US" altLang="en-US">
              <a:latin typeface="Arial"/>
              <a:ea typeface="+mn-ea"/>
            </a:endParaRPr>
          </a:p>
        </p:txBody>
      </p:sp>
      <p:graphicFrame>
        <p:nvGraphicFramePr>
          <p:cNvPr id="3" name="Content Placeholder 3" descr="SmartArt timeline">
            <a:extLst>
              <a:ext uri="{FF2B5EF4-FFF2-40B4-BE49-F238E27FC236}">
                <a16:creationId xmlns:a16="http://schemas.microsoft.com/office/drawing/2014/main" id="{AF7DF5A1-B389-45A4-9FEE-B68372A96F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0858951"/>
              </p:ext>
            </p:extLst>
          </p:nvPr>
        </p:nvGraphicFramePr>
        <p:xfrm>
          <a:off x="394097" y="711996"/>
          <a:ext cx="8299847" cy="4027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7D10376-427D-5A41-2A6A-759F13D140FF}"/>
              </a:ext>
            </a:extLst>
          </p:cNvPr>
          <p:cNvSpPr txBox="1"/>
          <p:nvPr/>
        </p:nvSpPr>
        <p:spPr>
          <a:xfrm>
            <a:off x="7317130" y="2727692"/>
            <a:ext cx="665567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MAR13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1D58F5-8B92-9350-162E-6840DE83A421}"/>
              </a:ext>
            </a:extLst>
          </p:cNvPr>
          <p:cNvSpPr txBox="1"/>
          <p:nvPr/>
        </p:nvSpPr>
        <p:spPr>
          <a:xfrm>
            <a:off x="6306398" y="2470267"/>
            <a:ext cx="609462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FEB28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672A94-A7D4-6A94-5645-DE47399CD93F}"/>
              </a:ext>
            </a:extLst>
          </p:cNvPr>
          <p:cNvSpPr txBox="1"/>
          <p:nvPr/>
        </p:nvSpPr>
        <p:spPr>
          <a:xfrm>
            <a:off x="1119798" y="2727692"/>
            <a:ext cx="619080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JAN12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899567-CF9A-A1C1-3F5D-43B004292F0E}"/>
              </a:ext>
            </a:extLst>
          </p:cNvPr>
          <p:cNvSpPr txBox="1"/>
          <p:nvPr/>
        </p:nvSpPr>
        <p:spPr>
          <a:xfrm>
            <a:off x="2147391" y="2470267"/>
            <a:ext cx="609462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FEB22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01F3A-78B1-C273-DCDA-E0CED133CFA7}"/>
              </a:ext>
            </a:extLst>
          </p:cNvPr>
          <p:cNvSpPr txBox="1"/>
          <p:nvPr/>
        </p:nvSpPr>
        <p:spPr>
          <a:xfrm>
            <a:off x="3198133" y="2727692"/>
            <a:ext cx="609462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FEB23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81F0B3-811A-699E-0F76-4A6D57881EDA}"/>
              </a:ext>
            </a:extLst>
          </p:cNvPr>
          <p:cNvSpPr txBox="1"/>
          <p:nvPr/>
        </p:nvSpPr>
        <p:spPr>
          <a:xfrm>
            <a:off x="4225897" y="2470267"/>
            <a:ext cx="609462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FEB23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74CAEF-7425-B84C-C48F-E1F64DA28CF7}"/>
              </a:ext>
            </a:extLst>
          </p:cNvPr>
          <p:cNvSpPr txBox="1"/>
          <p:nvPr/>
        </p:nvSpPr>
        <p:spPr>
          <a:xfrm>
            <a:off x="5271658" y="2727692"/>
            <a:ext cx="609462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FEB24</a:t>
            </a:r>
          </a:p>
        </p:txBody>
      </p:sp>
    </p:spTree>
    <p:extLst>
      <p:ext uri="{BB962C8B-B14F-4D97-AF65-F5344CB8AC3E}">
        <p14:creationId xmlns:p14="http://schemas.microsoft.com/office/powerpoint/2010/main" val="3569461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3" descr="SmartArt timeline">
            <a:extLst>
              <a:ext uri="{FF2B5EF4-FFF2-40B4-BE49-F238E27FC236}">
                <a16:creationId xmlns:a16="http://schemas.microsoft.com/office/drawing/2014/main" id="{2552A138-7A3F-DCFB-EFE9-82D1B8C2CA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4025925"/>
              </p:ext>
            </p:extLst>
          </p:nvPr>
        </p:nvGraphicFramePr>
        <p:xfrm>
          <a:off x="394097" y="711996"/>
          <a:ext cx="8299847" cy="4027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Timeline of Novel Wipers in Ukraine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18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0F86F5-6747-6D39-06CF-8B7A2BFEDCDF}"/>
              </a:ext>
            </a:extLst>
          </p:cNvPr>
          <p:cNvSpPr txBox="1"/>
          <p:nvPr/>
        </p:nvSpPr>
        <p:spPr>
          <a:xfrm>
            <a:off x="1114923" y="2727692"/>
            <a:ext cx="665567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MAR16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1F130B-2B97-6BFA-BD47-8C124B68AEA3}"/>
              </a:ext>
            </a:extLst>
          </p:cNvPr>
          <p:cNvSpPr txBox="1"/>
          <p:nvPr/>
        </p:nvSpPr>
        <p:spPr>
          <a:xfrm>
            <a:off x="2196218" y="2470267"/>
            <a:ext cx="548548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APR8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D1EC7B-2D39-2D23-90F3-4115228E4652}"/>
              </a:ext>
            </a:extLst>
          </p:cNvPr>
          <p:cNvSpPr txBox="1"/>
          <p:nvPr/>
        </p:nvSpPr>
        <p:spPr>
          <a:xfrm>
            <a:off x="3246959" y="2727692"/>
            <a:ext cx="548548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APR8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849998-AC3F-9553-5962-CF2C6FCA320E}"/>
              </a:ext>
            </a:extLst>
          </p:cNvPr>
          <p:cNvSpPr txBox="1"/>
          <p:nvPr/>
        </p:nvSpPr>
        <p:spPr>
          <a:xfrm>
            <a:off x="4233847" y="2470267"/>
            <a:ext cx="630301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OCT11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FF76A1-4340-E31D-DFD1-A3C553DDCA47}"/>
              </a:ext>
            </a:extLst>
          </p:cNvPr>
          <p:cNvSpPr txBox="1"/>
          <p:nvPr/>
        </p:nvSpPr>
        <p:spPr>
          <a:xfrm>
            <a:off x="5279608" y="2727692"/>
            <a:ext cx="630301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OCT27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F0F03E-5920-B650-273B-B148380F721A}"/>
              </a:ext>
            </a:extLst>
          </p:cNvPr>
          <p:cNvSpPr txBox="1"/>
          <p:nvPr/>
        </p:nvSpPr>
        <p:spPr>
          <a:xfrm>
            <a:off x="7341111" y="2727692"/>
            <a:ext cx="654346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NOV25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92032E-76B0-912E-BD32-AC9429193DCF}"/>
              </a:ext>
            </a:extLst>
          </p:cNvPr>
          <p:cNvSpPr txBox="1"/>
          <p:nvPr/>
        </p:nvSpPr>
        <p:spPr>
          <a:xfrm>
            <a:off x="6302325" y="2470267"/>
            <a:ext cx="654346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NOV11</a:t>
            </a:r>
          </a:p>
        </p:txBody>
      </p:sp>
    </p:spTree>
    <p:extLst>
      <p:ext uri="{BB962C8B-B14F-4D97-AF65-F5344CB8AC3E}">
        <p14:creationId xmlns:p14="http://schemas.microsoft.com/office/powerpoint/2010/main" val="2424320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Novel Wipers (Not so Honorable Mentions)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19</a:t>
            </a:fld>
            <a:endParaRPr lang="en-US" altLang="en-US">
              <a:latin typeface="Arial"/>
              <a:ea typeface="+mn-ea"/>
            </a:endParaRPr>
          </a:p>
        </p:txBody>
      </p:sp>
      <p:graphicFrame>
        <p:nvGraphicFramePr>
          <p:cNvPr id="3" name="Content Placeholder 3" descr="SmartArt timeline">
            <a:extLst>
              <a:ext uri="{FF2B5EF4-FFF2-40B4-BE49-F238E27FC236}">
                <a16:creationId xmlns:a16="http://schemas.microsoft.com/office/drawing/2014/main" id="{0A64CD35-E2CB-F5FC-150F-1FAC0A5DE2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9027608"/>
              </p:ext>
            </p:extLst>
          </p:nvPr>
        </p:nvGraphicFramePr>
        <p:xfrm>
          <a:off x="394097" y="947742"/>
          <a:ext cx="8299847" cy="3792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024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Watch A Timeline of Russian Cyberattacks on Ukraine | Currents | WIRED">
            <a:extLst>
              <a:ext uri="{FF2B5EF4-FFF2-40B4-BE49-F238E27FC236}">
                <a16:creationId xmlns:a16="http://schemas.microsoft.com/office/drawing/2014/main" id="{1A315C58-C96A-4BE1-8B52-32584C53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9350"/>
            <a:ext cx="7129570" cy="4374149"/>
          </a:xfrm>
          <a:prstGeom prst="rect">
            <a:avLst/>
          </a:prstGeom>
          <a:blipFill>
            <a:blip r:embed="rId4">
              <a:alphaModFix amt="20000"/>
            </a:blip>
            <a:tile tx="0" ty="0" sx="100000" sy="100000" flip="none" algn="tl"/>
          </a:blip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B7947D-5C0C-7E4F-A1E7-FB2CB209B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157853"/>
            <a:ext cx="5766263" cy="506015"/>
          </a:xfrm>
        </p:spPr>
        <p:txBody>
          <a:bodyPr/>
          <a:lstStyle/>
          <a:p>
            <a:r>
              <a:rPr lang="en-BR" dirty="0"/>
              <a:t>Agenda</a:t>
            </a:r>
            <a:endParaRPr lang="en-B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1607-F801-C745-9FA7-D45F2043C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2" y="884832"/>
            <a:ext cx="6672368" cy="414318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FF0000"/>
                </a:solidFill>
                <a:effectLst/>
              </a:rPr>
              <a:t>Introduction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dirty="0"/>
              <a:t>How It Started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</a:rPr>
              <a:t>What is Cyberwarfare?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dirty="0"/>
              <a:t>Threat Landscape</a:t>
            </a:r>
            <a:endParaRPr lang="en-US" sz="1000" b="1" i="0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dirty="0"/>
              <a:t>A New Battlefield</a:t>
            </a:r>
            <a:endParaRPr lang="en-US" sz="1000" b="1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FF0000"/>
                </a:solidFill>
                <a:effectLst/>
              </a:rPr>
              <a:t>The Russian/Ukraine Conflict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b="1" dirty="0"/>
              <a:t>Threat Actors</a:t>
            </a:r>
            <a:endParaRPr lang="en-US" sz="1000" b="1" i="0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</a:rPr>
              <a:t>Major Malware involved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</a:rPr>
              <a:t>Cyberwarfare Timeline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FF0000"/>
                </a:solidFill>
                <a:effectLst/>
              </a:rPr>
              <a:t>Technical Analysis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</a:rPr>
              <a:t>ISAACWiper (Ryan)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</a:rPr>
              <a:t>Azov Ransomware (Ashu)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0000"/>
                </a:solidFill>
                <a:effectLst/>
              </a:rPr>
              <a:t>Threat Hunting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800" b="1" dirty="0"/>
              <a:t>YARA Rules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800" b="1" dirty="0"/>
              <a:t>VirusTotal Query (Azov)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800" b="1" dirty="0"/>
              <a:t>Sample Hashes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Q&amp;A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References</a:t>
            </a:r>
            <a:endParaRPr lang="en-US" sz="1600" b="1" i="0" dirty="0">
              <a:solidFill>
                <a:srgbClr val="FF0000"/>
              </a:solidFill>
              <a:effectLst/>
            </a:endParaRPr>
          </a:p>
          <a:p>
            <a:pPr marL="0" indent="0">
              <a:spcAft>
                <a:spcPts val="600"/>
              </a:spcAft>
              <a:buNone/>
            </a:pPr>
            <a:endParaRPr lang="en-BR" sz="1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DA9B0-D0BF-C94B-97EE-100A7BB58A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z="800" smtClean="0"/>
              <a:pPr>
                <a:defRPr/>
              </a:pPr>
              <a:t>2</a:t>
            </a:fld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1680610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Analysis (</a:t>
            </a:r>
            <a:r>
              <a:rPr lang="en-US" dirty="0" err="1"/>
              <a:t>ISSACWiper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419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AEB061-EB59-F2C9-58D1-4DBB90530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9352"/>
            <a:ext cx="8229600" cy="3831379"/>
          </a:xfrm>
        </p:spPr>
        <p:txBody>
          <a:bodyPr/>
          <a:lstStyle/>
          <a:p>
            <a:r>
              <a:rPr lang="en-US" sz="1800" dirty="0"/>
              <a:t>Also known as LasainWiper/</a:t>
            </a:r>
            <a:r>
              <a:rPr lang="en-US" sz="1800" dirty="0" err="1"/>
              <a:t>Lasainraw</a:t>
            </a:r>
            <a:r>
              <a:rPr lang="en-US" sz="1800" dirty="0"/>
              <a:t> by Microsoft (I don’t know why)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The name “ISAACWiper” comes from ESET researchers who discovered the file and initially thought the MW used the ISAAC PRNG</a:t>
            </a:r>
          </a:p>
          <a:p>
            <a:pPr lvl="1"/>
            <a:r>
              <a:rPr lang="en-US" sz="1800" dirty="0"/>
              <a:t>It uses another PRNG that will be discussed later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</a:p>
          <a:p>
            <a:pPr marL="457177" lvl="1" indent="0">
              <a:buNone/>
            </a:pP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Discovered the day of the conflict (FEB24, 2022)</a:t>
            </a:r>
          </a:p>
          <a:p>
            <a:pPr marL="0" indent="0">
              <a:buNone/>
            </a:pP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Another iteration of ISAACWiper was discovered a day later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Has debug strings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This is the sample I am analyzing</a:t>
            </a:r>
          </a:p>
          <a:p>
            <a:pPr marL="57146" indent="0">
              <a:buNone/>
            </a:pPr>
            <a:endParaRPr lang="en-US" sz="900" dirty="0">
              <a:sym typeface="Wingdings" panose="05000000000000000000" pitchFamily="2" charset="2"/>
            </a:endParaRPr>
          </a:p>
          <a:p>
            <a:pPr marL="57146" indent="0">
              <a:buNone/>
            </a:pPr>
            <a:endParaRPr lang="en-US" sz="900" dirty="0">
              <a:sym typeface="Wingdings" panose="05000000000000000000" pitchFamily="2" charset="2"/>
            </a:endParaRPr>
          </a:p>
          <a:p>
            <a:pPr marL="57146" indent="0">
              <a:buNone/>
            </a:pPr>
            <a:r>
              <a:rPr lang="en-US" sz="900" dirty="0">
                <a:sym typeface="Wingdings" panose="05000000000000000000" pitchFamily="2" charset="2"/>
              </a:rPr>
              <a:t>Reference: https://www.welivesecurity.com/2022/03/01/isaacwiper-hermeticwizard-wiper-worm-targeting-ukraine/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21</a:t>
            </a:fld>
            <a:endParaRPr lang="en-US" altLang="en-US"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6943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Samples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AEB061-EB59-F2C9-58D1-4DBB90530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9352"/>
            <a:ext cx="8229600" cy="3831379"/>
          </a:xfrm>
        </p:spPr>
        <p:txBody>
          <a:bodyPr/>
          <a:lstStyle/>
          <a:p>
            <a:r>
              <a:rPr lang="en-US" sz="1650" dirty="0"/>
              <a:t>13037b749aa4b1eda538fda26d6ac41c8f7b1d02d83f47b0d187dd645154e033</a:t>
            </a:r>
          </a:p>
          <a:p>
            <a:pPr lvl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500" u="sng" dirty="0"/>
              <a:t>Sample Collected</a:t>
            </a:r>
          </a:p>
          <a:p>
            <a:pPr marL="0" indent="0">
              <a:buNone/>
            </a:pPr>
            <a:endParaRPr lang="en-US" sz="1650" dirty="0"/>
          </a:p>
          <a:p>
            <a:r>
              <a:rPr lang="en-US" sz="1650" dirty="0">
                <a:highlight>
                  <a:srgbClr val="FF0000"/>
                </a:highlight>
              </a:rPr>
              <a:t>7bcd4ec18fc4a56db30e0aaebd44e2988f98f7b5d8c14f6689f650b4f11e16c0</a:t>
            </a:r>
          </a:p>
          <a:p>
            <a:pPr lvl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pPr>
            <a:r>
              <a:rPr lang="en-US" sz="1500" u="sng" dirty="0">
                <a:solidFill>
                  <a:srgbClr val="333333"/>
                </a:solidFill>
                <a:latin typeface="Arial"/>
              </a:rPr>
              <a:t>Sample Collected</a:t>
            </a:r>
          </a:p>
          <a:p>
            <a:pPr marL="0" indent="0">
              <a:buNone/>
            </a:pPr>
            <a:endParaRPr lang="en-US" sz="1650" dirty="0">
              <a:highlight>
                <a:srgbClr val="FF0000"/>
              </a:highlight>
            </a:endParaRPr>
          </a:p>
          <a:p>
            <a:r>
              <a:rPr lang="en-US" sz="1650" dirty="0"/>
              <a:t>abf9adf2c2c21c1e8bd69975dfccb5ca53060d8e1e7271a5e9ef3b56a7e54d9f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500" dirty="0"/>
              <a:t>No Sample</a:t>
            </a:r>
          </a:p>
          <a:p>
            <a:pPr marL="0" indent="0">
              <a:buNone/>
            </a:pPr>
            <a:endParaRPr lang="en-US" sz="1650" dirty="0"/>
          </a:p>
          <a:p>
            <a:r>
              <a:rPr lang="en-US" sz="1650" dirty="0"/>
              <a:t>afe1f2768e57573757039a40ac40f3c7471bb084599613b3402b1e9958e0d27a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pPr>
            <a:r>
              <a:rPr lang="en-US" sz="1500" dirty="0">
                <a:solidFill>
                  <a:srgbClr val="333333"/>
                </a:solidFill>
                <a:latin typeface="Arial"/>
              </a:rPr>
              <a:t>No Sample</a:t>
            </a:r>
          </a:p>
          <a:p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22</a:t>
            </a:fld>
            <a:endParaRPr lang="en-US" altLang="en-US"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030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23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8" name="Content Placeholder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3F4278-BA9D-B5B8-F6E9-060FA9C34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98" y="895101"/>
            <a:ext cx="5094205" cy="3579518"/>
          </a:xfrm>
          <a:ln>
            <a:solidFill>
              <a:srgbClr val="FF0000"/>
            </a:solidFill>
          </a:ln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A772A562-80AC-79FC-B071-8EBDD09C9844}"/>
              </a:ext>
            </a:extLst>
          </p:cNvPr>
          <p:cNvSpPr/>
          <p:nvPr/>
        </p:nvSpPr>
        <p:spPr>
          <a:xfrm flipH="1">
            <a:off x="3386230" y="243500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9A25E40-AF3D-B6B8-3EC6-7E1B78888028}"/>
              </a:ext>
            </a:extLst>
          </p:cNvPr>
          <p:cNvSpPr/>
          <p:nvPr/>
        </p:nvSpPr>
        <p:spPr>
          <a:xfrm flipH="1">
            <a:off x="6146390" y="1357998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E569A04-4E0C-62F2-93BA-BE4F01B6388D}"/>
              </a:ext>
            </a:extLst>
          </p:cNvPr>
          <p:cNvSpPr/>
          <p:nvPr/>
        </p:nvSpPr>
        <p:spPr>
          <a:xfrm flipH="1">
            <a:off x="3420151" y="339644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D6428E0-45F8-553E-AA68-411B1657DCCD}"/>
              </a:ext>
            </a:extLst>
          </p:cNvPr>
          <p:cNvSpPr/>
          <p:nvPr/>
        </p:nvSpPr>
        <p:spPr>
          <a:xfrm flipH="1">
            <a:off x="3968053" y="3263489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A69094A-506C-08FE-EDBB-8026D7FBC6E2}"/>
              </a:ext>
            </a:extLst>
          </p:cNvPr>
          <p:cNvSpPr/>
          <p:nvPr/>
        </p:nvSpPr>
        <p:spPr>
          <a:xfrm flipH="1">
            <a:off x="4727596" y="366789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103624E-53A0-FE4C-5803-A61715697272}"/>
              </a:ext>
            </a:extLst>
          </p:cNvPr>
          <p:cNvSpPr/>
          <p:nvPr/>
        </p:nvSpPr>
        <p:spPr>
          <a:xfrm flipH="1">
            <a:off x="4727596" y="381065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3485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 (Tools)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24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EA7FF-17C7-8C25-B757-854F5E891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used:</a:t>
            </a:r>
          </a:p>
          <a:p>
            <a:pPr lvl="1"/>
            <a:r>
              <a:rPr lang="en-US" dirty="0"/>
              <a:t>PE Studio</a:t>
            </a:r>
          </a:p>
          <a:p>
            <a:pPr lvl="1"/>
            <a:r>
              <a:rPr lang="en-US" dirty="0"/>
              <a:t>Detect it Easy (DiE)</a:t>
            </a:r>
          </a:p>
          <a:p>
            <a:pPr lvl="1"/>
            <a:r>
              <a:rPr lang="en-US" dirty="0"/>
              <a:t>RDG Packer Detector</a:t>
            </a:r>
          </a:p>
          <a:p>
            <a:pPr lvl="1"/>
            <a:r>
              <a:rPr lang="en-US" dirty="0"/>
              <a:t>Professional PE file Explorer (Puppy)</a:t>
            </a:r>
          </a:p>
          <a:p>
            <a:pPr lvl="1"/>
            <a:r>
              <a:rPr lang="en-US" dirty="0"/>
              <a:t>CAPA</a:t>
            </a:r>
          </a:p>
          <a:p>
            <a:pPr lvl="1"/>
            <a:r>
              <a:rPr lang="en-US" dirty="0"/>
              <a:t>IDA</a:t>
            </a:r>
          </a:p>
          <a:p>
            <a:pPr lvl="1"/>
            <a:r>
              <a:rPr lang="en-US" dirty="0"/>
              <a:t>Hatching Triage (Online Sandbox)</a:t>
            </a:r>
          </a:p>
          <a:p>
            <a:pPr lvl="1"/>
            <a:r>
              <a:rPr lang="en-US" dirty="0"/>
              <a:t>Many Microsoft documentation lookups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809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DF7F7D72-E57C-38C8-2822-8E8639255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90" y="1147400"/>
            <a:ext cx="4858428" cy="302222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4856286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25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23" name="Content Placeholder 22" descr="A screenshot of a computer&#10;&#10;Description automatically generated">
            <a:extLst>
              <a:ext uri="{FF2B5EF4-FFF2-40B4-BE49-F238E27FC236}">
                <a16:creationId xmlns:a16="http://schemas.microsoft.com/office/drawing/2014/main" id="{916FFDD0-D34C-95DE-3FCC-41CADD5D33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19" y="1606334"/>
            <a:ext cx="4038600" cy="3331185"/>
          </a:xfrm>
          <a:ln>
            <a:solidFill>
              <a:srgbClr val="FF0000"/>
            </a:solidFill>
          </a:ln>
        </p:spPr>
      </p:pic>
      <p:pic>
        <p:nvPicPr>
          <p:cNvPr id="27" name="Picture 2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89C48C-E2CD-C011-663D-00721477F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213" y="41635"/>
            <a:ext cx="3115110" cy="15647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C47674B9-EFFF-D130-F9DD-E44A35DFEFC5}"/>
              </a:ext>
            </a:extLst>
          </p:cNvPr>
          <p:cNvSpPr/>
          <p:nvPr/>
        </p:nvSpPr>
        <p:spPr>
          <a:xfrm flipH="1">
            <a:off x="7223708" y="265851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CC3423C-D371-7737-21E2-D1581BE65FF9}"/>
              </a:ext>
            </a:extLst>
          </p:cNvPr>
          <p:cNvSpPr/>
          <p:nvPr/>
        </p:nvSpPr>
        <p:spPr>
          <a:xfrm flipH="1">
            <a:off x="2751166" y="198765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0161B0D-65A2-EC20-F746-35356914DA1C}"/>
              </a:ext>
            </a:extLst>
          </p:cNvPr>
          <p:cNvSpPr/>
          <p:nvPr/>
        </p:nvSpPr>
        <p:spPr>
          <a:xfrm flipH="1">
            <a:off x="2721254" y="369920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7252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 (Libraries)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26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ECBB6D-6352-1B99-DF59-DC1BB6F6F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76"/>
          <a:stretch/>
        </p:blipFill>
        <p:spPr>
          <a:xfrm>
            <a:off x="2191443" y="1053516"/>
            <a:ext cx="4761112" cy="678751"/>
          </a:xfrm>
          <a:ln>
            <a:solidFill>
              <a:srgbClr val="FF0000"/>
            </a:solidFill>
          </a:ln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ADA8D54-9CFD-A32E-4122-BF00BB798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2" y="2330566"/>
            <a:ext cx="3015083" cy="195766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8F183564-DE0E-C3AC-E282-C7D9CF223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743" y="2294020"/>
            <a:ext cx="3015083" cy="230775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B2B6DE-D14F-0135-651D-DE8072D01D4C}"/>
              </a:ext>
            </a:extLst>
          </p:cNvPr>
          <p:cNvSpPr txBox="1"/>
          <p:nvPr/>
        </p:nvSpPr>
        <p:spPr>
          <a:xfrm>
            <a:off x="1093260" y="2045406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u="sng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Execution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56693-CD5C-0AB1-FF20-9E52B7341AC8}"/>
              </a:ext>
            </a:extLst>
          </p:cNvPr>
          <p:cNvSpPr txBox="1"/>
          <p:nvPr/>
        </p:nvSpPr>
        <p:spPr>
          <a:xfrm>
            <a:off x="3543005" y="715873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i="1" u="sng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Libraries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48EA2-553B-2ED3-5BB5-CE4CB8DCAB2E}"/>
              </a:ext>
            </a:extLst>
          </p:cNvPr>
          <p:cNvSpPr txBox="1"/>
          <p:nvPr/>
        </p:nvSpPr>
        <p:spPr>
          <a:xfrm>
            <a:off x="5813291" y="2010782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u="sng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File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4730C5C-0B73-3E08-71FF-C95B047ECF69}"/>
              </a:ext>
            </a:extLst>
          </p:cNvPr>
          <p:cNvSpPr/>
          <p:nvPr/>
        </p:nvSpPr>
        <p:spPr>
          <a:xfrm>
            <a:off x="5195904" y="229402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5DA5355-6A81-68D4-37FC-409B15546C53}"/>
              </a:ext>
            </a:extLst>
          </p:cNvPr>
          <p:cNvSpPr/>
          <p:nvPr/>
        </p:nvSpPr>
        <p:spPr>
          <a:xfrm>
            <a:off x="5195904" y="2433703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A533C2-2021-6916-D902-1F71DCD72F42}"/>
              </a:ext>
            </a:extLst>
          </p:cNvPr>
          <p:cNvSpPr/>
          <p:nvPr/>
        </p:nvSpPr>
        <p:spPr>
          <a:xfrm>
            <a:off x="5195904" y="257338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6214914A-9811-7FFA-CA8F-38900C3F41F1}"/>
              </a:ext>
            </a:extLst>
          </p:cNvPr>
          <p:cNvSpPr/>
          <p:nvPr/>
        </p:nvSpPr>
        <p:spPr>
          <a:xfrm>
            <a:off x="5202343" y="2713067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F1F9A21B-3FA6-F468-E77F-ECF5FB52ED3F}"/>
              </a:ext>
            </a:extLst>
          </p:cNvPr>
          <p:cNvSpPr/>
          <p:nvPr/>
        </p:nvSpPr>
        <p:spPr>
          <a:xfrm>
            <a:off x="5195904" y="2852749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12EBA70-DF08-C30C-898D-18A4AE173813}"/>
              </a:ext>
            </a:extLst>
          </p:cNvPr>
          <p:cNvSpPr/>
          <p:nvPr/>
        </p:nvSpPr>
        <p:spPr>
          <a:xfrm>
            <a:off x="5195904" y="299243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D29BFF9-501E-2C76-D59F-9EB8BF82D9D7}"/>
              </a:ext>
            </a:extLst>
          </p:cNvPr>
          <p:cNvSpPr/>
          <p:nvPr/>
        </p:nvSpPr>
        <p:spPr>
          <a:xfrm>
            <a:off x="5195904" y="313211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302038B-D6B2-A6E8-0419-5FA469471A69}"/>
              </a:ext>
            </a:extLst>
          </p:cNvPr>
          <p:cNvSpPr/>
          <p:nvPr/>
        </p:nvSpPr>
        <p:spPr>
          <a:xfrm>
            <a:off x="5202343" y="327365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BC0FAEE-EC62-05C5-AF88-606ECD75CF61}"/>
              </a:ext>
            </a:extLst>
          </p:cNvPr>
          <p:cNvSpPr/>
          <p:nvPr/>
        </p:nvSpPr>
        <p:spPr>
          <a:xfrm>
            <a:off x="5202343" y="3521293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05A0702-1E6B-D6BD-84F6-B33454F36B5D}"/>
              </a:ext>
            </a:extLst>
          </p:cNvPr>
          <p:cNvSpPr/>
          <p:nvPr/>
        </p:nvSpPr>
        <p:spPr>
          <a:xfrm>
            <a:off x="5195904" y="4485081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941B7988-7021-2129-4EC4-126136773259}"/>
              </a:ext>
            </a:extLst>
          </p:cNvPr>
          <p:cNvSpPr/>
          <p:nvPr/>
        </p:nvSpPr>
        <p:spPr>
          <a:xfrm>
            <a:off x="475873" y="3586568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93F1305C-302F-C1B9-ED56-ADD43A9DC204}"/>
              </a:ext>
            </a:extLst>
          </p:cNvPr>
          <p:cNvSpPr/>
          <p:nvPr/>
        </p:nvSpPr>
        <p:spPr>
          <a:xfrm>
            <a:off x="475873" y="3741371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8F4CE2E-451B-3B44-513C-0E9C3A1FDC11}"/>
              </a:ext>
            </a:extLst>
          </p:cNvPr>
          <p:cNvSpPr/>
          <p:nvPr/>
        </p:nvSpPr>
        <p:spPr>
          <a:xfrm>
            <a:off x="475858" y="3893813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8D526DE-D424-088C-DE0D-6C439D3C7302}"/>
              </a:ext>
            </a:extLst>
          </p:cNvPr>
          <p:cNvSpPr/>
          <p:nvPr/>
        </p:nvSpPr>
        <p:spPr>
          <a:xfrm>
            <a:off x="475858" y="4030166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844A858-AA17-59E2-0990-F81D08EE513D}"/>
              </a:ext>
            </a:extLst>
          </p:cNvPr>
          <p:cNvSpPr/>
          <p:nvPr/>
        </p:nvSpPr>
        <p:spPr>
          <a:xfrm>
            <a:off x="457200" y="2794801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CB60B5EA-7C42-9DEA-D259-2F3852802557}"/>
              </a:ext>
            </a:extLst>
          </p:cNvPr>
          <p:cNvSpPr/>
          <p:nvPr/>
        </p:nvSpPr>
        <p:spPr>
          <a:xfrm>
            <a:off x="457200" y="2655119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1830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 (Libraries)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27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ED0454-0ADE-CF95-BC55-8B5496902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621" y="3711873"/>
            <a:ext cx="3015083" cy="27864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 descr="Table, Excel&#10;&#10;Description automatically generated with medium confidence">
            <a:extLst>
              <a:ext uri="{FF2B5EF4-FFF2-40B4-BE49-F238E27FC236}">
                <a16:creationId xmlns:a16="http://schemas.microsoft.com/office/drawing/2014/main" id="{11456F7E-B725-8826-9965-7B28D8507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8" y="1441226"/>
            <a:ext cx="3022228" cy="108600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Picture 16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9749EF51-DE3D-8FEC-02E7-4E1C331F2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624" y="1441226"/>
            <a:ext cx="3015083" cy="81450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E1D20-3B7A-B321-FE36-5406F9CF4F97}"/>
              </a:ext>
            </a:extLst>
          </p:cNvPr>
          <p:cNvSpPr txBox="1"/>
          <p:nvPr/>
        </p:nvSpPr>
        <p:spPr>
          <a:xfrm>
            <a:off x="1163648" y="1148920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u="sng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Synchronization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63846-4834-716F-16BB-F387613A9210}"/>
              </a:ext>
            </a:extLst>
          </p:cNvPr>
          <p:cNvSpPr txBox="1"/>
          <p:nvPr/>
        </p:nvSpPr>
        <p:spPr>
          <a:xfrm>
            <a:off x="5865172" y="1152982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u="sng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System-Information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06C1B-00BC-6C11-D99F-3AA269B40F58}"/>
              </a:ext>
            </a:extLst>
          </p:cNvPr>
          <p:cNvSpPr txBox="1"/>
          <p:nvPr/>
        </p:nvSpPr>
        <p:spPr>
          <a:xfrm>
            <a:off x="3362169" y="3420781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u="sng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Storage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F474B7-C37E-18C9-033C-587E145D7E8D}"/>
              </a:ext>
            </a:extLst>
          </p:cNvPr>
          <p:cNvSpPr/>
          <p:nvPr/>
        </p:nvSpPr>
        <p:spPr>
          <a:xfrm>
            <a:off x="542689" y="1441227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8DDCC8E-1C4F-FA6F-D303-07B69B09A21B}"/>
              </a:ext>
            </a:extLst>
          </p:cNvPr>
          <p:cNvSpPr/>
          <p:nvPr/>
        </p:nvSpPr>
        <p:spPr>
          <a:xfrm>
            <a:off x="542689" y="157243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3992AA8-A08E-83F3-19C1-F85E2ED6EA90}"/>
              </a:ext>
            </a:extLst>
          </p:cNvPr>
          <p:cNvSpPr/>
          <p:nvPr/>
        </p:nvSpPr>
        <p:spPr>
          <a:xfrm>
            <a:off x="540583" y="1712416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39A4028-9E67-9B63-84FA-669013123D87}"/>
              </a:ext>
            </a:extLst>
          </p:cNvPr>
          <p:cNvSpPr/>
          <p:nvPr/>
        </p:nvSpPr>
        <p:spPr>
          <a:xfrm>
            <a:off x="546961" y="1843619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1246BF4-87C1-D8BA-179F-98FDAC60425D}"/>
              </a:ext>
            </a:extLst>
          </p:cNvPr>
          <p:cNvSpPr/>
          <p:nvPr/>
        </p:nvSpPr>
        <p:spPr>
          <a:xfrm>
            <a:off x="540583" y="1983606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3AEFE02-8A7C-C630-BB7A-88579F0E0D95}"/>
              </a:ext>
            </a:extLst>
          </p:cNvPr>
          <p:cNvSpPr/>
          <p:nvPr/>
        </p:nvSpPr>
        <p:spPr>
          <a:xfrm>
            <a:off x="540583" y="212542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527AB20-7892-222D-D535-9941218E4B6D}"/>
              </a:ext>
            </a:extLst>
          </p:cNvPr>
          <p:cNvSpPr/>
          <p:nvPr/>
        </p:nvSpPr>
        <p:spPr>
          <a:xfrm>
            <a:off x="2744782" y="373530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2C26E09-6AA1-47E3-1792-3DCF9D0E51BC}"/>
              </a:ext>
            </a:extLst>
          </p:cNvPr>
          <p:cNvSpPr/>
          <p:nvPr/>
        </p:nvSpPr>
        <p:spPr>
          <a:xfrm>
            <a:off x="2744782" y="3862909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155C5CE-9C05-8134-F399-1DF88C4BE27B}"/>
              </a:ext>
            </a:extLst>
          </p:cNvPr>
          <p:cNvSpPr/>
          <p:nvPr/>
        </p:nvSpPr>
        <p:spPr>
          <a:xfrm>
            <a:off x="5247785" y="1441227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D5C4CCA-CF82-5C5C-FB5D-AB4BBA6DF83B}"/>
              </a:ext>
            </a:extLst>
          </p:cNvPr>
          <p:cNvSpPr/>
          <p:nvPr/>
        </p:nvSpPr>
        <p:spPr>
          <a:xfrm>
            <a:off x="5240791" y="157243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1758675-070D-C22D-AA4E-699D38FFD75E}"/>
              </a:ext>
            </a:extLst>
          </p:cNvPr>
          <p:cNvSpPr/>
          <p:nvPr/>
        </p:nvSpPr>
        <p:spPr>
          <a:xfrm>
            <a:off x="5240791" y="1848478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2CFB37-35C3-5796-A55B-0788BD05F528}"/>
              </a:ext>
            </a:extLst>
          </p:cNvPr>
          <p:cNvSpPr/>
          <p:nvPr/>
        </p:nvSpPr>
        <p:spPr>
          <a:xfrm>
            <a:off x="5240791" y="197846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5887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 (Strings)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28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4C6DE3EF-7E49-90D1-A4AF-D934C2EC8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1" y="1886201"/>
            <a:ext cx="3908177" cy="72876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230E24-6D6A-8897-B5DF-4056225BC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018" y="1224114"/>
            <a:ext cx="4444033" cy="20719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Picture 26" descr="Graphical user interface, 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71B4EE64-990C-3B99-A8B0-4B96911BE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151" y="2614966"/>
            <a:ext cx="3400900" cy="184334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47356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wrap="square" anchor="b">
            <a:normAutofit fontScale="90000"/>
          </a:bodyPr>
          <a:lstStyle/>
          <a:p>
            <a:r>
              <a:rPr lang="en-US" dirty="0"/>
              <a:t>ISAACWiper Static Analysis (CAPA)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29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2" name="Content Placeholder 11" descr="Table&#10;&#10;Description automatically generated">
            <a:extLst>
              <a:ext uri="{FF2B5EF4-FFF2-40B4-BE49-F238E27FC236}">
                <a16:creationId xmlns:a16="http://schemas.microsoft.com/office/drawing/2014/main" id="{447CB472-AC68-9AA2-6658-B205506C4C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99" y="27240"/>
            <a:ext cx="4746512" cy="5042553"/>
          </a:xfrm>
          <a:ln>
            <a:solidFill>
              <a:srgbClr val="FF0000"/>
            </a:solidFill>
          </a:ln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1C99F63-26EC-F98E-804F-705C609632F0}"/>
              </a:ext>
            </a:extLst>
          </p:cNvPr>
          <p:cNvSpPr/>
          <p:nvPr/>
        </p:nvSpPr>
        <p:spPr>
          <a:xfrm flipH="1">
            <a:off x="7436977" y="223210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887F84FF-F549-B0DA-721C-CDAFD0CBA37D}"/>
              </a:ext>
            </a:extLst>
          </p:cNvPr>
          <p:cNvSpPr/>
          <p:nvPr/>
        </p:nvSpPr>
        <p:spPr>
          <a:xfrm>
            <a:off x="6896457" y="1134455"/>
            <a:ext cx="153824" cy="5896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BE267166-53C9-2D19-62C3-2F7CBA632EFC}"/>
              </a:ext>
            </a:extLst>
          </p:cNvPr>
          <p:cNvSpPr/>
          <p:nvPr/>
        </p:nvSpPr>
        <p:spPr>
          <a:xfrm>
            <a:off x="6171133" y="2492168"/>
            <a:ext cx="153824" cy="5896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4E5C803-9667-C8C3-6E52-C16B59053EFE}"/>
              </a:ext>
            </a:extLst>
          </p:cNvPr>
          <p:cNvSpPr/>
          <p:nvPr/>
        </p:nvSpPr>
        <p:spPr>
          <a:xfrm flipH="1">
            <a:off x="3602052" y="3461107"/>
            <a:ext cx="140652" cy="153177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E15FA509-26BC-CC5D-4B40-99529BA6EE6F}"/>
              </a:ext>
            </a:extLst>
          </p:cNvPr>
          <p:cNvSpPr/>
          <p:nvPr/>
        </p:nvSpPr>
        <p:spPr>
          <a:xfrm>
            <a:off x="8457725" y="3461106"/>
            <a:ext cx="140652" cy="153177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E7EA5F72-66B4-BB89-51F0-6412C89391AC}"/>
              </a:ext>
            </a:extLst>
          </p:cNvPr>
          <p:cNvSpPr/>
          <p:nvPr/>
        </p:nvSpPr>
        <p:spPr>
          <a:xfrm flipH="1">
            <a:off x="3593014" y="2492168"/>
            <a:ext cx="153824" cy="5896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72E6FB14-85B0-F592-5F89-C3A555F43470}"/>
              </a:ext>
            </a:extLst>
          </p:cNvPr>
          <p:cNvSpPr/>
          <p:nvPr/>
        </p:nvSpPr>
        <p:spPr>
          <a:xfrm flipH="1">
            <a:off x="3567460" y="1134455"/>
            <a:ext cx="153824" cy="5896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2792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68716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4" y="204787"/>
            <a:ext cx="5197328" cy="871538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(_Start@4)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30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6" name="Picture 5" descr="Text, application, whiteboard&#10;&#10;Description automatically generated">
            <a:extLst>
              <a:ext uri="{FF2B5EF4-FFF2-40B4-BE49-F238E27FC236}">
                <a16:creationId xmlns:a16="http://schemas.microsoft.com/office/drawing/2014/main" id="{72A27334-D3F5-2137-17B8-8A745F97A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28" y="1202397"/>
            <a:ext cx="2179148" cy="211484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E7C1D28-F106-B4F8-C6D1-EB91ED7295E8}"/>
              </a:ext>
            </a:extLst>
          </p:cNvPr>
          <p:cNvSpPr/>
          <p:nvPr/>
        </p:nvSpPr>
        <p:spPr>
          <a:xfrm flipH="1">
            <a:off x="1541207" y="220187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D164660-154F-C88F-0D32-20A4DE353DB6}"/>
              </a:ext>
            </a:extLst>
          </p:cNvPr>
          <p:cNvSpPr/>
          <p:nvPr/>
        </p:nvSpPr>
        <p:spPr>
          <a:xfrm flipH="1">
            <a:off x="974131" y="240576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C3307280-1452-4FD7-D9F7-205CF7F50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29" y="3563055"/>
            <a:ext cx="4794125" cy="72876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F5ADA5-C3FA-DCB3-49E1-A1C3EE1D6EB7}"/>
              </a:ext>
            </a:extLst>
          </p:cNvPr>
          <p:cNvSpPr txBox="1"/>
          <p:nvPr/>
        </p:nvSpPr>
        <p:spPr>
          <a:xfrm>
            <a:off x="239660" y="4547835"/>
            <a:ext cx="78483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457178">
              <a:spcBef>
                <a:spcPct val="20000"/>
              </a:spcBef>
              <a:buClr>
                <a:srgbClr val="A6A6A6"/>
              </a:buClr>
              <a:defRPr/>
            </a:pPr>
            <a:r>
              <a:rPr lang="en-US" sz="900" dirty="0">
                <a:solidFill>
                  <a:srgbClr val="333333"/>
                </a:solidFill>
                <a:latin typeface="Arial"/>
                <a:cs typeface="+mn-cs"/>
                <a:sym typeface="Wingdings" panose="05000000000000000000" pitchFamily="2" charset="2"/>
              </a:rPr>
              <a:t>Reference: https://learn.microsoft.com/en-us/windows/win32/api/winuser/nf-winuser-exitwindowsex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9DD1078-7863-9DAB-030D-85E38B23F5A7}"/>
              </a:ext>
            </a:extLst>
          </p:cNvPr>
          <p:cNvCxnSpPr>
            <a:endCxn id="18" idx="0"/>
          </p:cNvCxnSpPr>
          <p:nvPr/>
        </p:nvCxnSpPr>
        <p:spPr>
          <a:xfrm rot="16200000" flipH="1">
            <a:off x="2038196" y="2915858"/>
            <a:ext cx="1076477" cy="217916"/>
          </a:xfrm>
          <a:prstGeom prst="bentConnector3">
            <a:avLst>
              <a:gd name="adj1" fmla="val 26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1D68400C-0EB6-BA35-6219-70D93AC7F025}"/>
              </a:ext>
            </a:extLst>
          </p:cNvPr>
          <p:cNvGraphicFramePr/>
          <p:nvPr/>
        </p:nvGraphicFramePr>
        <p:xfrm>
          <a:off x="3859194" y="607741"/>
          <a:ext cx="3816391" cy="2827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8151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429D5FF-6F6B-E591-E391-B65DF18EA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80" y="204788"/>
            <a:ext cx="1817718" cy="185398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04787"/>
            <a:ext cx="3618480" cy="871538"/>
          </a:xfrm>
        </p:spPr>
        <p:txBody>
          <a:bodyPr wrap="square" anchor="b">
            <a:normAutofit fontScale="90000"/>
          </a:bodyPr>
          <a:lstStyle/>
          <a:p>
            <a:r>
              <a:rPr lang="en-US" dirty="0"/>
              <a:t>Reversing ISAACWiper (Symbolic Constants)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31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D164660-154F-C88F-0D32-20A4DE353DB6}"/>
              </a:ext>
            </a:extLst>
          </p:cNvPr>
          <p:cNvSpPr/>
          <p:nvPr/>
        </p:nvSpPr>
        <p:spPr>
          <a:xfrm flipH="1">
            <a:off x="5071607" y="135885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" name="Picture 19" descr="Text, whiteboard&#10;&#10;Description automatically generated">
            <a:extLst>
              <a:ext uri="{FF2B5EF4-FFF2-40B4-BE49-F238E27FC236}">
                <a16:creationId xmlns:a16="http://schemas.microsoft.com/office/drawing/2014/main" id="{E4CDFD0E-A58A-EB88-F351-A6B27BA8A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43" y="193990"/>
            <a:ext cx="1800476" cy="186477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AE007B-7E53-7201-9AF0-3E3D4E277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12" y="1307783"/>
            <a:ext cx="3725444" cy="249668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81DD22D7-9BC0-3984-B1B4-B2E66A5957A2}"/>
              </a:ext>
            </a:extLst>
          </p:cNvPr>
          <p:cNvSpPr/>
          <p:nvPr/>
        </p:nvSpPr>
        <p:spPr>
          <a:xfrm>
            <a:off x="6497853" y="1071412"/>
            <a:ext cx="390736" cy="23637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F8CD56E-9024-579C-AAA1-FB90C9FD9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83" y="2628811"/>
            <a:ext cx="4844339" cy="156324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13D7F42-C02B-257C-48A1-3E610331FADD}"/>
              </a:ext>
            </a:extLst>
          </p:cNvPr>
          <p:cNvSpPr/>
          <p:nvPr/>
        </p:nvSpPr>
        <p:spPr>
          <a:xfrm flipH="1">
            <a:off x="7971807" y="130778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3CA159A-A811-D47D-5B63-7439BB56ED7B}"/>
              </a:ext>
            </a:extLst>
          </p:cNvPr>
          <p:cNvSpPr/>
          <p:nvPr/>
        </p:nvSpPr>
        <p:spPr>
          <a:xfrm flipH="1">
            <a:off x="3677147" y="3294538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EA5C98B-08E5-620F-91CB-4ED805B28F63}"/>
              </a:ext>
            </a:extLst>
          </p:cNvPr>
          <p:cNvSpPr/>
          <p:nvPr/>
        </p:nvSpPr>
        <p:spPr>
          <a:xfrm flipH="1">
            <a:off x="2168751" y="2970811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5B2C5FA-3D54-D77D-FB87-251D906738D1}"/>
              </a:ext>
            </a:extLst>
          </p:cNvPr>
          <p:cNvSpPr/>
          <p:nvPr/>
        </p:nvSpPr>
        <p:spPr>
          <a:xfrm>
            <a:off x="3919255" y="3838016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1459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5BEFDB5E-4351-0C94-93C5-CE57D6FE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418" y="107158"/>
            <a:ext cx="1714100" cy="482272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55B93C2D-CFB9-4EF7-FCEE-F6E3C369C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942"/>
            <a:ext cx="1650635" cy="500402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04787"/>
            <a:ext cx="3423097" cy="871538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en-US" dirty="0"/>
              <a:t>Reversing ISAACWiper (2500)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32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13D7F42-C02B-257C-48A1-3E610331FADD}"/>
              </a:ext>
            </a:extLst>
          </p:cNvPr>
          <p:cNvSpPr/>
          <p:nvPr/>
        </p:nvSpPr>
        <p:spPr>
          <a:xfrm flipH="1">
            <a:off x="5473180" y="447048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5B2C5FA-3D54-D77D-FB87-251D906738D1}"/>
              </a:ext>
            </a:extLst>
          </p:cNvPr>
          <p:cNvSpPr/>
          <p:nvPr/>
        </p:nvSpPr>
        <p:spPr>
          <a:xfrm>
            <a:off x="7755315" y="21362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C07D5F4-1548-6D5C-9910-4B552260E3C6}"/>
              </a:ext>
            </a:extLst>
          </p:cNvPr>
          <p:cNvSpPr/>
          <p:nvPr/>
        </p:nvSpPr>
        <p:spPr>
          <a:xfrm>
            <a:off x="4433161" y="3194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 descr="Text, whiteboard&#10;&#10;Description automatically generated">
            <a:extLst>
              <a:ext uri="{FF2B5EF4-FFF2-40B4-BE49-F238E27FC236}">
                <a16:creationId xmlns:a16="http://schemas.microsoft.com/office/drawing/2014/main" id="{0A899284-4F1C-2090-A027-89241A95A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13" y="1831061"/>
            <a:ext cx="1800476" cy="186477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175454A8-291A-598E-6767-13D25BF3AF11}"/>
              </a:ext>
            </a:extLst>
          </p:cNvPr>
          <p:cNvSpPr/>
          <p:nvPr/>
        </p:nvSpPr>
        <p:spPr>
          <a:xfrm>
            <a:off x="3647618" y="2571751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D70E5A-418E-5A04-456D-5C981C516C4A}"/>
              </a:ext>
            </a:extLst>
          </p:cNvPr>
          <p:cNvSpPr/>
          <p:nvPr/>
        </p:nvSpPr>
        <p:spPr>
          <a:xfrm>
            <a:off x="1268512" y="2760229"/>
            <a:ext cx="1063208" cy="1068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1072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04787"/>
            <a:ext cx="3423097" cy="871538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en-US" dirty="0"/>
              <a:t>Reversing ISAACWiper (4A80)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33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13D7F42-C02B-257C-48A1-3E610331FADD}"/>
              </a:ext>
            </a:extLst>
          </p:cNvPr>
          <p:cNvSpPr/>
          <p:nvPr/>
        </p:nvSpPr>
        <p:spPr>
          <a:xfrm flipH="1">
            <a:off x="8218075" y="122904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CFBC7C8-73A9-F8D2-F42E-5B98B0E48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29" y="139471"/>
            <a:ext cx="3336597" cy="217914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7DB8C25-5811-A475-5E3C-86F65BE73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29" y="2479578"/>
            <a:ext cx="3339008" cy="231217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D7B6308-15EE-6B07-F58D-D1FC239D197E}"/>
              </a:ext>
            </a:extLst>
          </p:cNvPr>
          <p:cNvSpPr/>
          <p:nvPr/>
        </p:nvSpPr>
        <p:spPr>
          <a:xfrm>
            <a:off x="4975720" y="451871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AC82C71-97EE-D65B-88EE-2E2D7FCCE976}"/>
              </a:ext>
            </a:extLst>
          </p:cNvPr>
          <p:cNvSpPr/>
          <p:nvPr/>
        </p:nvSpPr>
        <p:spPr>
          <a:xfrm flipH="1">
            <a:off x="6444441" y="255073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" name="Picture 1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9E89E3E-CDE9-4F84-6347-6F41397012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0"/>
          <a:stretch/>
        </p:blipFill>
        <p:spPr>
          <a:xfrm>
            <a:off x="887709" y="2154739"/>
            <a:ext cx="1650635" cy="144018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30DECE2-0496-9845-8165-4DA2DCA17E6D}"/>
              </a:ext>
            </a:extLst>
          </p:cNvPr>
          <p:cNvSpPr/>
          <p:nvPr/>
        </p:nvSpPr>
        <p:spPr>
          <a:xfrm>
            <a:off x="942063" y="3030794"/>
            <a:ext cx="854290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3D7371E-B8B4-53BB-8460-9E6DA7B49A95}"/>
              </a:ext>
            </a:extLst>
          </p:cNvPr>
          <p:cNvSpPr/>
          <p:nvPr/>
        </p:nvSpPr>
        <p:spPr>
          <a:xfrm>
            <a:off x="3467954" y="2478733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882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785" y="244081"/>
            <a:ext cx="3572756" cy="871538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en-US" dirty="0"/>
              <a:t>Reversing ISAACWiper (2500 DBG Strings)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34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F8E24403-8D6F-BEC5-8B27-36F44B3C83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8"/>
          <a:stretch/>
        </p:blipFill>
        <p:spPr>
          <a:xfrm>
            <a:off x="383460" y="244081"/>
            <a:ext cx="4159384" cy="443841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4DD97604-93F4-D8B5-E343-6D32BD75E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27" y="1850131"/>
            <a:ext cx="3722414" cy="144323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B175D382-62F7-9A48-E593-5C147D26A4DB}"/>
              </a:ext>
            </a:extLst>
          </p:cNvPr>
          <p:cNvSpPr/>
          <p:nvPr/>
        </p:nvSpPr>
        <p:spPr>
          <a:xfrm flipH="1">
            <a:off x="2188057" y="24408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5ACF68D-0FE8-5B7D-851C-066B7F6AC9A2}"/>
              </a:ext>
            </a:extLst>
          </p:cNvPr>
          <p:cNvSpPr/>
          <p:nvPr/>
        </p:nvSpPr>
        <p:spPr>
          <a:xfrm flipH="1">
            <a:off x="2727847" y="62161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3093735-C3A8-1345-62E3-8366BB5B78D0}"/>
              </a:ext>
            </a:extLst>
          </p:cNvPr>
          <p:cNvSpPr/>
          <p:nvPr/>
        </p:nvSpPr>
        <p:spPr>
          <a:xfrm flipH="1">
            <a:off x="2803456" y="242016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628FBA2-5695-5E81-5C6F-40C560E5C099}"/>
              </a:ext>
            </a:extLst>
          </p:cNvPr>
          <p:cNvSpPr/>
          <p:nvPr/>
        </p:nvSpPr>
        <p:spPr>
          <a:xfrm flipH="1">
            <a:off x="2718794" y="339867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D085CD7-9DFA-91C2-DBD4-D3D6E8C82315}"/>
              </a:ext>
            </a:extLst>
          </p:cNvPr>
          <p:cNvSpPr/>
          <p:nvPr/>
        </p:nvSpPr>
        <p:spPr>
          <a:xfrm flipH="1">
            <a:off x="2896276" y="355869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4740B97-7182-B65E-778C-5102B9D269C2}"/>
              </a:ext>
            </a:extLst>
          </p:cNvPr>
          <p:cNvSpPr/>
          <p:nvPr/>
        </p:nvSpPr>
        <p:spPr>
          <a:xfrm flipH="1">
            <a:off x="2937274" y="144165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09D916A-7368-F045-CEC1-E5B18B91D472}"/>
              </a:ext>
            </a:extLst>
          </p:cNvPr>
          <p:cNvSpPr/>
          <p:nvPr/>
        </p:nvSpPr>
        <p:spPr>
          <a:xfrm flipH="1">
            <a:off x="2750903" y="128163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C03BD60-0B7F-56F1-1B7A-8328F3050521}"/>
              </a:ext>
            </a:extLst>
          </p:cNvPr>
          <p:cNvSpPr/>
          <p:nvPr/>
        </p:nvSpPr>
        <p:spPr>
          <a:xfrm flipH="1">
            <a:off x="8667919" y="2548556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B4CB4FC-A7AF-BE9A-F27A-00075D2A4016}"/>
              </a:ext>
            </a:extLst>
          </p:cNvPr>
          <p:cNvSpPr/>
          <p:nvPr/>
        </p:nvSpPr>
        <p:spPr>
          <a:xfrm flipH="1">
            <a:off x="2803456" y="437718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C86C022-47FD-BD4C-F099-EF04417CD021}"/>
              </a:ext>
            </a:extLst>
          </p:cNvPr>
          <p:cNvSpPr/>
          <p:nvPr/>
        </p:nvSpPr>
        <p:spPr>
          <a:xfrm flipH="1">
            <a:off x="1802778" y="160974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205C472-A184-D57B-0E2B-2FD45E3FA305}"/>
              </a:ext>
            </a:extLst>
          </p:cNvPr>
          <p:cNvSpPr/>
          <p:nvPr/>
        </p:nvSpPr>
        <p:spPr>
          <a:xfrm flipH="1">
            <a:off x="1942213" y="2594212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AED4A7-EA57-D497-9FE1-488088CF589C}"/>
              </a:ext>
            </a:extLst>
          </p:cNvPr>
          <p:cNvSpPr/>
          <p:nvPr/>
        </p:nvSpPr>
        <p:spPr>
          <a:xfrm>
            <a:off x="986667" y="644368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E24BF1-7370-87B7-A9AC-0F260717EAF8}"/>
              </a:ext>
            </a:extLst>
          </p:cNvPr>
          <p:cNvSpPr/>
          <p:nvPr/>
        </p:nvSpPr>
        <p:spPr>
          <a:xfrm>
            <a:off x="5619324" y="2536643"/>
            <a:ext cx="623669" cy="96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5F9F6A-49B2-5DA3-8800-769295DEF56D}"/>
              </a:ext>
            </a:extLst>
          </p:cNvPr>
          <p:cNvSpPr/>
          <p:nvPr/>
        </p:nvSpPr>
        <p:spPr>
          <a:xfrm>
            <a:off x="1019849" y="4394820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5EB05F-679F-2F35-9B9A-91DA53EA2FDE}"/>
              </a:ext>
            </a:extLst>
          </p:cNvPr>
          <p:cNvSpPr/>
          <p:nvPr/>
        </p:nvSpPr>
        <p:spPr>
          <a:xfrm>
            <a:off x="872881" y="3585813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FC9A0D-62EC-0EBA-D5FE-A50C6B4A3A23}"/>
              </a:ext>
            </a:extLst>
          </p:cNvPr>
          <p:cNvSpPr/>
          <p:nvPr/>
        </p:nvSpPr>
        <p:spPr>
          <a:xfrm>
            <a:off x="1058240" y="3412669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20C396-CB85-7427-F9A0-0AFE8A417EF3}"/>
              </a:ext>
            </a:extLst>
          </p:cNvPr>
          <p:cNvSpPr/>
          <p:nvPr/>
        </p:nvSpPr>
        <p:spPr>
          <a:xfrm>
            <a:off x="1019850" y="2442148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87970D-E9FA-324D-DB14-0B83C4108D6D}"/>
              </a:ext>
            </a:extLst>
          </p:cNvPr>
          <p:cNvSpPr/>
          <p:nvPr/>
        </p:nvSpPr>
        <p:spPr>
          <a:xfrm>
            <a:off x="872881" y="1616155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0ECE8D-A883-0A2F-5180-086F06E057CD}"/>
              </a:ext>
            </a:extLst>
          </p:cNvPr>
          <p:cNvSpPr/>
          <p:nvPr/>
        </p:nvSpPr>
        <p:spPr>
          <a:xfrm>
            <a:off x="861305" y="1455649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05500F-933B-3691-AF04-96D6BC7426C2}"/>
              </a:ext>
            </a:extLst>
          </p:cNvPr>
          <p:cNvSpPr/>
          <p:nvPr/>
        </p:nvSpPr>
        <p:spPr>
          <a:xfrm>
            <a:off x="1058241" y="1296110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BA41C4-FC2D-B141-4F1D-13744875EB48}"/>
              </a:ext>
            </a:extLst>
          </p:cNvPr>
          <p:cNvSpPr/>
          <p:nvPr/>
        </p:nvSpPr>
        <p:spPr>
          <a:xfrm>
            <a:off x="1019851" y="2603662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D4D29D-A879-AAAD-548E-6D12A90746A5}"/>
              </a:ext>
            </a:extLst>
          </p:cNvPr>
          <p:cNvSpPr txBox="1"/>
          <p:nvPr/>
        </p:nvSpPr>
        <p:spPr>
          <a:xfrm>
            <a:off x="2306844" y="207102"/>
            <a:ext cx="76986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88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Create log.txt</a:t>
            </a:r>
          </a:p>
        </p:txBody>
      </p:sp>
    </p:spTree>
    <p:extLst>
      <p:ext uri="{BB962C8B-B14F-4D97-AF65-F5344CB8AC3E}">
        <p14:creationId xmlns:p14="http://schemas.microsoft.com/office/powerpoint/2010/main" val="457949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954" y="244081"/>
            <a:ext cx="3637394" cy="871538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en-US" dirty="0"/>
              <a:t>Reversing ISAACWiper (2500 DBG Strings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35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D04920-7D9E-26F9-8BEB-168936D2D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397" y="1546972"/>
            <a:ext cx="4322572" cy="290791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8905D3C-057E-AAE7-0342-571847C49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23" y="66368"/>
            <a:ext cx="4029383" cy="482714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18F6826-EC20-1BE6-212F-0B6AFC5B5B8A}"/>
              </a:ext>
            </a:extLst>
          </p:cNvPr>
          <p:cNvSpPr/>
          <p:nvPr/>
        </p:nvSpPr>
        <p:spPr>
          <a:xfrm flipH="1">
            <a:off x="4025705" y="28435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0A6C05-793E-6365-0014-359DAA2816C3}"/>
              </a:ext>
            </a:extLst>
          </p:cNvPr>
          <p:cNvSpPr/>
          <p:nvPr/>
        </p:nvSpPr>
        <p:spPr>
          <a:xfrm>
            <a:off x="864031" y="293225"/>
            <a:ext cx="591635" cy="87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4B7E90-1956-8576-38EF-7D7F0B9E2A6B}"/>
              </a:ext>
            </a:extLst>
          </p:cNvPr>
          <p:cNvSpPr/>
          <p:nvPr/>
        </p:nvSpPr>
        <p:spPr>
          <a:xfrm>
            <a:off x="864031" y="2528108"/>
            <a:ext cx="591635" cy="87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566D6-E49A-A151-A9D0-9FB5C9325C93}"/>
              </a:ext>
            </a:extLst>
          </p:cNvPr>
          <p:cNvSpPr/>
          <p:nvPr/>
        </p:nvSpPr>
        <p:spPr>
          <a:xfrm>
            <a:off x="968008" y="1207625"/>
            <a:ext cx="591635" cy="87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4E39D-300F-AAFE-DB14-7C13B9880F82}"/>
              </a:ext>
            </a:extLst>
          </p:cNvPr>
          <p:cNvSpPr/>
          <p:nvPr/>
        </p:nvSpPr>
        <p:spPr>
          <a:xfrm>
            <a:off x="672190" y="4353724"/>
            <a:ext cx="591635" cy="100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BC4C93-2E7E-12AD-2D73-CD1CD38B971C}"/>
              </a:ext>
            </a:extLst>
          </p:cNvPr>
          <p:cNvSpPr/>
          <p:nvPr/>
        </p:nvSpPr>
        <p:spPr>
          <a:xfrm>
            <a:off x="5896181" y="3821039"/>
            <a:ext cx="613757" cy="840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430B8B-D288-EE83-6CD9-8781B7A31CC2}"/>
              </a:ext>
            </a:extLst>
          </p:cNvPr>
          <p:cNvSpPr/>
          <p:nvPr/>
        </p:nvSpPr>
        <p:spPr>
          <a:xfrm>
            <a:off x="5365350" y="2209379"/>
            <a:ext cx="613757" cy="84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D2D002-3356-225F-5A92-A04184768FD8}"/>
              </a:ext>
            </a:extLst>
          </p:cNvPr>
          <p:cNvSpPr/>
          <p:nvPr/>
        </p:nvSpPr>
        <p:spPr>
          <a:xfrm>
            <a:off x="5058472" y="2008730"/>
            <a:ext cx="613757" cy="84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0272C47-19A1-C8AC-9846-0EBE3B2D52E7}"/>
              </a:ext>
            </a:extLst>
          </p:cNvPr>
          <p:cNvSpPr/>
          <p:nvPr/>
        </p:nvSpPr>
        <p:spPr>
          <a:xfrm flipH="1">
            <a:off x="3701578" y="432834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52F8ECB-61F1-C30D-CFFD-7C11D6D9AF84}"/>
              </a:ext>
            </a:extLst>
          </p:cNvPr>
          <p:cNvSpPr/>
          <p:nvPr/>
        </p:nvSpPr>
        <p:spPr>
          <a:xfrm flipH="1">
            <a:off x="3701578" y="251351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BAD259D-BF02-80F9-E3F9-DFDCC0DF62D4}"/>
              </a:ext>
            </a:extLst>
          </p:cNvPr>
          <p:cNvSpPr/>
          <p:nvPr/>
        </p:nvSpPr>
        <p:spPr>
          <a:xfrm flipH="1">
            <a:off x="3771295" y="119902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B48A052-CA48-9AC0-DDE7-9E3B28BA2DB1}"/>
              </a:ext>
            </a:extLst>
          </p:cNvPr>
          <p:cNvSpPr/>
          <p:nvPr/>
        </p:nvSpPr>
        <p:spPr>
          <a:xfrm flipH="1">
            <a:off x="7221991" y="197631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BC266D2-80B3-1B07-83D3-8C330072DF32}"/>
              </a:ext>
            </a:extLst>
          </p:cNvPr>
          <p:cNvSpPr/>
          <p:nvPr/>
        </p:nvSpPr>
        <p:spPr>
          <a:xfrm flipH="1">
            <a:off x="6964321" y="220937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98E4624-250D-44C4-5035-11161A2BEF54}"/>
              </a:ext>
            </a:extLst>
          </p:cNvPr>
          <p:cNvSpPr/>
          <p:nvPr/>
        </p:nvSpPr>
        <p:spPr>
          <a:xfrm flipH="1">
            <a:off x="8860250" y="382103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6438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(log.txt)</a:t>
            </a:r>
          </a:p>
        </p:txBody>
      </p:sp>
      <p:pic>
        <p:nvPicPr>
          <p:cNvPr id="24" name="Content Placeholder 2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A58F26-07A5-F84F-6C4B-177541E632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8" y="1559509"/>
            <a:ext cx="3322307" cy="2300609"/>
          </a:xfrm>
          <a:ln>
            <a:solidFill>
              <a:srgbClr val="FF0000"/>
            </a:solidFill>
          </a:ln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4234A403-BF26-B309-3922-F0F47FBAE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00948"/>
            <a:ext cx="4038600" cy="3017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36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5CF68-14C8-93F9-5C26-82393B0D2719}"/>
              </a:ext>
            </a:extLst>
          </p:cNvPr>
          <p:cNvSpPr/>
          <p:nvPr/>
        </p:nvSpPr>
        <p:spPr>
          <a:xfrm>
            <a:off x="1066309" y="3594253"/>
            <a:ext cx="376084" cy="109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ABFA8E9-B435-F4BF-BF1A-FB94F505AA23}"/>
              </a:ext>
            </a:extLst>
          </p:cNvPr>
          <p:cNvCxnSpPr>
            <a:cxnSpLocks/>
            <a:stCxn id="26" idx="2"/>
            <a:endCxn id="18" idx="2"/>
          </p:cNvCxnSpPr>
          <p:nvPr/>
        </p:nvCxnSpPr>
        <p:spPr>
          <a:xfrm rot="16200000" flipH="1">
            <a:off x="3703247" y="1254425"/>
            <a:ext cx="515359" cy="5413149"/>
          </a:xfrm>
          <a:prstGeom prst="bentConnector3">
            <a:avLst>
              <a:gd name="adj1" fmla="val 13326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167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0"/>
            <a:ext cx="4029260" cy="79838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(7240-74F0 Conditionals)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37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1C5C917-6EB3-E03A-C459-98AE771D9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2" y="1245391"/>
            <a:ext cx="5655174" cy="364506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DD15E069-FD49-74EB-22C0-3618FB0D9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51" y="107158"/>
            <a:ext cx="1714100" cy="48227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6D9F6F5-4F95-C256-2835-DFF6CFC1E213}"/>
              </a:ext>
            </a:extLst>
          </p:cNvPr>
          <p:cNvSpPr/>
          <p:nvPr/>
        </p:nvSpPr>
        <p:spPr>
          <a:xfrm flipH="1">
            <a:off x="1554613" y="282282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793D726-D6D6-3E14-1509-A1FE05B2C94B}"/>
              </a:ext>
            </a:extLst>
          </p:cNvPr>
          <p:cNvSpPr/>
          <p:nvPr/>
        </p:nvSpPr>
        <p:spPr>
          <a:xfrm flipH="1">
            <a:off x="2146761" y="354770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34752B9-DC4D-79AA-FA99-9523FFCAC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34" y="1692225"/>
            <a:ext cx="3032751" cy="100621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5782119-58DA-898C-588C-1A967E980AD7}"/>
              </a:ext>
            </a:extLst>
          </p:cNvPr>
          <p:cNvSpPr/>
          <p:nvPr/>
        </p:nvSpPr>
        <p:spPr>
          <a:xfrm>
            <a:off x="4274083" y="2327296"/>
            <a:ext cx="747743" cy="101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9BCABB-672F-AD56-1FA2-F42136784DA5}"/>
              </a:ext>
            </a:extLst>
          </p:cNvPr>
          <p:cNvSpPr/>
          <p:nvPr/>
        </p:nvSpPr>
        <p:spPr>
          <a:xfrm>
            <a:off x="5705610" y="2327295"/>
            <a:ext cx="747743" cy="101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A6EF89D-ED24-6D6D-2D2F-C5205E2D394C}"/>
              </a:ext>
            </a:extLst>
          </p:cNvPr>
          <p:cNvSpPr/>
          <p:nvPr/>
        </p:nvSpPr>
        <p:spPr>
          <a:xfrm rot="19764975" flipH="1">
            <a:off x="7730500" y="322236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457AE56-49A0-A578-4A89-CDCD50EB80EE}"/>
              </a:ext>
            </a:extLst>
          </p:cNvPr>
          <p:cNvCxnSpPr>
            <a:stCxn id="10" idx="1"/>
            <a:endCxn id="14" idx="0"/>
          </p:cNvCxnSpPr>
          <p:nvPr/>
        </p:nvCxnSpPr>
        <p:spPr>
          <a:xfrm flipV="1">
            <a:off x="1694049" y="2327296"/>
            <a:ext cx="2953906" cy="553769"/>
          </a:xfrm>
          <a:prstGeom prst="bentConnector4">
            <a:avLst>
              <a:gd name="adj1" fmla="val 31689"/>
              <a:gd name="adj2" fmla="val 12225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E0A1BA5-8B7B-150E-41B9-4DEC10B41149}"/>
              </a:ext>
            </a:extLst>
          </p:cNvPr>
          <p:cNvSpPr/>
          <p:nvPr/>
        </p:nvSpPr>
        <p:spPr>
          <a:xfrm>
            <a:off x="1054512" y="2822372"/>
            <a:ext cx="500102" cy="1164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3C1C3F-EC83-DBFB-EA69-E1B23EE8F9CB}"/>
              </a:ext>
            </a:extLst>
          </p:cNvPr>
          <p:cNvSpPr/>
          <p:nvPr/>
        </p:nvSpPr>
        <p:spPr>
          <a:xfrm>
            <a:off x="1646659" y="3547709"/>
            <a:ext cx="500102" cy="1164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7A4A10F-4572-7BA3-645F-69DB13F41ECD}"/>
              </a:ext>
            </a:extLst>
          </p:cNvPr>
          <p:cNvCxnSpPr>
            <a:cxnSpLocks/>
            <a:stCxn id="11" idx="1"/>
            <a:endCxn id="15" idx="2"/>
          </p:cNvCxnSpPr>
          <p:nvPr/>
        </p:nvCxnSpPr>
        <p:spPr>
          <a:xfrm flipV="1">
            <a:off x="2286197" y="2429059"/>
            <a:ext cx="3793285" cy="117688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47B25BEE-8ECE-34FD-743F-C2BF6711F1C7}"/>
              </a:ext>
            </a:extLst>
          </p:cNvPr>
          <p:cNvSpPr/>
          <p:nvPr/>
        </p:nvSpPr>
        <p:spPr>
          <a:xfrm flipH="1">
            <a:off x="5674380" y="169222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9071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(7240)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38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B0EE83-CC41-AAC5-5DFE-62C291824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54" y="2864471"/>
            <a:ext cx="5215665" cy="151468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64AC7EB-460C-02C8-926A-3DB8CE138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29" y="771488"/>
            <a:ext cx="4122519" cy="150754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CC2E72B-61F0-8DF8-7409-39433E1C5FA1}"/>
              </a:ext>
            </a:extLst>
          </p:cNvPr>
          <p:cNvSpPr/>
          <p:nvPr/>
        </p:nvSpPr>
        <p:spPr>
          <a:xfrm rot="5400000">
            <a:off x="6051605" y="2370557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5805D8-B4E6-4915-A9BA-BB089D4F4B13}"/>
              </a:ext>
            </a:extLst>
          </p:cNvPr>
          <p:cNvSpPr/>
          <p:nvPr/>
        </p:nvSpPr>
        <p:spPr>
          <a:xfrm>
            <a:off x="5459854" y="772368"/>
            <a:ext cx="530942" cy="867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AE70C6-DE79-11A0-185B-C35512CDC388}"/>
              </a:ext>
            </a:extLst>
          </p:cNvPr>
          <p:cNvSpPr/>
          <p:nvPr/>
        </p:nvSpPr>
        <p:spPr>
          <a:xfrm>
            <a:off x="5459855" y="1738524"/>
            <a:ext cx="84065" cy="867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107B6A-6995-7039-80E1-FF1A7F035777}"/>
              </a:ext>
            </a:extLst>
          </p:cNvPr>
          <p:cNvSpPr/>
          <p:nvPr/>
        </p:nvSpPr>
        <p:spPr>
          <a:xfrm>
            <a:off x="5626511" y="1201167"/>
            <a:ext cx="530942" cy="867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6D1CD4-D27C-CDD2-1C19-743154BAA9EE}"/>
              </a:ext>
            </a:extLst>
          </p:cNvPr>
          <p:cNvSpPr/>
          <p:nvPr/>
        </p:nvSpPr>
        <p:spPr>
          <a:xfrm>
            <a:off x="5361039" y="2864471"/>
            <a:ext cx="665151" cy="131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3BD432-4729-B09A-94E5-3948D7085311}"/>
              </a:ext>
            </a:extLst>
          </p:cNvPr>
          <p:cNvSpPr/>
          <p:nvPr/>
        </p:nvSpPr>
        <p:spPr>
          <a:xfrm>
            <a:off x="5127277" y="3284062"/>
            <a:ext cx="1589137" cy="131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C4C2A7-E0F3-541D-062E-2EC24F68E2F4}"/>
              </a:ext>
            </a:extLst>
          </p:cNvPr>
          <p:cNvSpPr/>
          <p:nvPr/>
        </p:nvSpPr>
        <p:spPr>
          <a:xfrm>
            <a:off x="4899046" y="3805245"/>
            <a:ext cx="883796" cy="131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F951A33-DF21-8C5A-7FCD-9D2EF5211F75}"/>
              </a:ext>
            </a:extLst>
          </p:cNvPr>
          <p:cNvSpPr/>
          <p:nvPr/>
        </p:nvSpPr>
        <p:spPr>
          <a:xfrm flipH="1">
            <a:off x="6959018" y="75748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ACA374-C621-B00C-9E5F-94CD4FE4B00D}"/>
              </a:ext>
            </a:extLst>
          </p:cNvPr>
          <p:cNvSpPr/>
          <p:nvPr/>
        </p:nvSpPr>
        <p:spPr>
          <a:xfrm flipH="1">
            <a:off x="8345548" y="1201166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C9A4045-0107-B9C5-4981-A5F3B4036E58}"/>
              </a:ext>
            </a:extLst>
          </p:cNvPr>
          <p:cNvSpPr/>
          <p:nvPr/>
        </p:nvSpPr>
        <p:spPr>
          <a:xfrm flipH="1">
            <a:off x="5623898" y="174161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6B11CC0-69BB-405F-CC46-01610349BC3E}"/>
              </a:ext>
            </a:extLst>
          </p:cNvPr>
          <p:cNvSpPr/>
          <p:nvPr/>
        </p:nvSpPr>
        <p:spPr>
          <a:xfrm flipH="1">
            <a:off x="6959017" y="287216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EFD66A4-ABB8-F96F-4BD8-F6ABB0EB1510}"/>
              </a:ext>
            </a:extLst>
          </p:cNvPr>
          <p:cNvSpPr/>
          <p:nvPr/>
        </p:nvSpPr>
        <p:spPr>
          <a:xfrm flipH="1">
            <a:off x="5852127" y="382063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A60B548-0384-E949-1D0B-2A8565F35B1E}"/>
              </a:ext>
            </a:extLst>
          </p:cNvPr>
          <p:cNvSpPr/>
          <p:nvPr/>
        </p:nvSpPr>
        <p:spPr>
          <a:xfrm flipH="1">
            <a:off x="8930875" y="329945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24C4492-D963-0C37-E714-B75C8239FAE9}"/>
              </a:ext>
            </a:extLst>
          </p:cNvPr>
          <p:cNvSpPr/>
          <p:nvPr/>
        </p:nvSpPr>
        <p:spPr>
          <a:xfrm flipH="1">
            <a:off x="4647922" y="426268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6C1088D-FADD-85DE-4959-6DA2CB303C12}"/>
              </a:ext>
            </a:extLst>
          </p:cNvPr>
          <p:cNvSpPr/>
          <p:nvPr/>
        </p:nvSpPr>
        <p:spPr>
          <a:xfrm flipH="1">
            <a:off x="5201510" y="2162552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DCF520F3-7AAF-19D5-3470-B359F4D93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9" y="1306949"/>
            <a:ext cx="2607833" cy="153612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DDC94AA1-5555-E740-96EA-7C04EA4E4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9" y="2989855"/>
            <a:ext cx="2007674" cy="58586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27C0BAE-F639-12ED-06FD-3C9ED0875B67}"/>
              </a:ext>
            </a:extLst>
          </p:cNvPr>
          <p:cNvSpPr/>
          <p:nvPr/>
        </p:nvSpPr>
        <p:spPr>
          <a:xfrm>
            <a:off x="457200" y="2721077"/>
            <a:ext cx="1011740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BC1DAE-B741-4638-2CEF-54AC22116120}"/>
              </a:ext>
            </a:extLst>
          </p:cNvPr>
          <p:cNvSpPr/>
          <p:nvPr/>
        </p:nvSpPr>
        <p:spPr>
          <a:xfrm>
            <a:off x="963070" y="3316030"/>
            <a:ext cx="1377500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9F6C1C-3142-946E-05C5-C20A07726F78}"/>
              </a:ext>
            </a:extLst>
          </p:cNvPr>
          <p:cNvSpPr txBox="1"/>
          <p:nvPr/>
        </p:nvSpPr>
        <p:spPr>
          <a:xfrm>
            <a:off x="281565" y="1021664"/>
            <a:ext cx="2758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Get the list of physical drives (0-n)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E0C337-73FF-7E4E-FD50-D258107E8407}"/>
              </a:ext>
            </a:extLst>
          </p:cNvPr>
          <p:cNvSpPr txBox="1"/>
          <p:nvPr/>
        </p:nvSpPr>
        <p:spPr>
          <a:xfrm>
            <a:off x="6284287" y="1467553"/>
            <a:ext cx="963008" cy="346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25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dwIoControlCode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6040ADAB-F150-879B-F57D-4844F3AAEDEA}"/>
              </a:ext>
            </a:extLst>
          </p:cNvPr>
          <p:cNvCxnSpPr>
            <a:stCxn id="11" idx="2"/>
            <a:endCxn id="31" idx="1"/>
          </p:cNvCxnSpPr>
          <p:nvPr/>
        </p:nvCxnSpPr>
        <p:spPr>
          <a:xfrm rot="16200000" flipH="1">
            <a:off x="5911737" y="1268127"/>
            <a:ext cx="352795" cy="39230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990ED6F-225A-E794-24F8-0E628408BFB2}"/>
              </a:ext>
            </a:extLst>
          </p:cNvPr>
          <p:cNvSpPr txBox="1"/>
          <p:nvPr/>
        </p:nvSpPr>
        <p:spPr>
          <a:xfrm>
            <a:off x="69312" y="4384129"/>
            <a:ext cx="55510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https://learn.microsoft.com/en-us/windows-hardware/drivers/kernel/specifying-device-types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939A03-B4B1-EA51-4075-EFE94D439857}"/>
              </a:ext>
            </a:extLst>
          </p:cNvPr>
          <p:cNvSpPr txBox="1"/>
          <p:nvPr/>
        </p:nvSpPr>
        <p:spPr>
          <a:xfrm>
            <a:off x="63981" y="4529063"/>
            <a:ext cx="55510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https://learn.microsoft.com/en-us/windows-hardware/drivers/ddi/wdm/ns-wdm-_device_object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3CC813-F542-55E4-F3C7-CFDB58C1847F}"/>
              </a:ext>
            </a:extLst>
          </p:cNvPr>
          <p:cNvSpPr txBox="1"/>
          <p:nvPr/>
        </p:nvSpPr>
        <p:spPr>
          <a:xfrm>
            <a:off x="63982" y="4664729"/>
            <a:ext cx="6798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https://learn.microsoft.com/en-us/windows-hardware/drivers/ddi/ntddstor/ni-ntddstor-ioctl_storage_get_device_number</a:t>
            </a:r>
          </a:p>
        </p:txBody>
      </p:sp>
    </p:spTree>
    <p:extLst>
      <p:ext uri="{BB962C8B-B14F-4D97-AF65-F5344CB8AC3E}">
        <p14:creationId xmlns:p14="http://schemas.microsoft.com/office/powerpoint/2010/main" val="909688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(7240: DeviceIoControl)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02C3AE-FAE9-65A2-C904-4B1FA15BC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35811"/>
            <a:ext cx="8229600" cy="3498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39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AFE6A-CC90-324D-2A24-5ECBFCF7C599}"/>
              </a:ext>
            </a:extLst>
          </p:cNvPr>
          <p:cNvSpPr txBox="1"/>
          <p:nvPr/>
        </p:nvSpPr>
        <p:spPr>
          <a:xfrm>
            <a:off x="457200" y="4602403"/>
            <a:ext cx="52681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https://learn.microsoft.com/en-us/windows/win32/api/ioapiset/nf-ioapiset-deviceiocontrol</a:t>
            </a:r>
          </a:p>
        </p:txBody>
      </p:sp>
    </p:spTree>
    <p:extLst>
      <p:ext uri="{BB962C8B-B14F-4D97-AF65-F5344CB8AC3E}">
        <p14:creationId xmlns:p14="http://schemas.microsoft.com/office/powerpoint/2010/main" val="526841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yberwarfare and state-sponsored hackers – the next global crisis? |  Magazine | The Times">
            <a:extLst>
              <a:ext uri="{FF2B5EF4-FFF2-40B4-BE49-F238E27FC236}">
                <a16:creationId xmlns:a16="http://schemas.microsoft.com/office/drawing/2014/main" id="{D1126F1A-E4B3-4895-88D5-7C29B0453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1" y="2345309"/>
            <a:ext cx="4038600" cy="273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1B61A50-2E5C-4ACB-BCD7-9D3B1D200B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8"/>
          <a:stretch/>
        </p:blipFill>
        <p:spPr bwMode="auto">
          <a:xfrm>
            <a:off x="5105400" y="0"/>
            <a:ext cx="4038600" cy="236804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1EA7-EFC4-438E-A026-810EF955A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328" y="1092630"/>
            <a:ext cx="4648199" cy="3769622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</a:t>
            </a:r>
            <a:r>
              <a:rPr lang="en-US" sz="2000" b="0" i="0" dirty="0">
                <a:effectLst/>
              </a:rPr>
              <a:t> customer in Iran reported arbitrary </a:t>
            </a:r>
            <a:r>
              <a:rPr lang="en-US" sz="2000" b="0" i="0" u="sng" dirty="0">
                <a:effectLst/>
                <a:hlinkClick r:id="rId5"/>
              </a:rPr>
              <a:t>BSODs</a:t>
            </a:r>
            <a:r>
              <a:rPr lang="en-US" sz="2000" b="0" i="0" dirty="0">
                <a:effectLst/>
              </a:rPr>
              <a:t> and computer reboots and r</a:t>
            </a:r>
            <a:r>
              <a:rPr lang="en-US" sz="2000" dirty="0"/>
              <a:t>esponded with a Windows OS misconfiguration.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Observed persistence.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58% of devices in Iran were infected, and nobody knew what the purpose of the code was.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H</a:t>
            </a:r>
            <a:r>
              <a:rPr lang="en-US" sz="2000" b="0" i="0" dirty="0">
                <a:effectLst/>
              </a:rPr>
              <a:t>ighly skilled hackers used zero-day vulnerabilities.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F4643-449F-4E6F-B022-B9A16308C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0" y="-29765"/>
            <a:ext cx="592138" cy="27384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F611178-6C3A-F247-8731-699DBDA96700}" type="slidenum">
              <a:rPr lang="en-US" altLang="en-US" smtClean="0"/>
              <a:pPr>
                <a:spcAft>
                  <a:spcPts val="600"/>
                </a:spcAft>
                <a:defRPr/>
              </a:pPr>
              <a:t>4</a:t>
            </a:fld>
            <a:endParaRPr lang="en-US" altLang="en-US"/>
          </a:p>
        </p:txBody>
      </p:sp>
      <p:pic>
        <p:nvPicPr>
          <p:cNvPr id="1028" name="Picture 4" descr="Cyber Attacks from Iran on the Rise - Ericom Blog">
            <a:extLst>
              <a:ext uri="{FF2B5EF4-FFF2-40B4-BE49-F238E27FC236}">
                <a16:creationId xmlns:a16="http://schemas.microsoft.com/office/drawing/2014/main" id="{7CBD0F96-AAFB-4A65-9F99-E057D7585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224" y="177165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B25EB44-613E-0CF5-76B5-7BEC73570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244878"/>
            <a:ext cx="4266457" cy="506015"/>
          </a:xfrm>
        </p:spPr>
        <p:txBody>
          <a:bodyPr/>
          <a:lstStyle/>
          <a:p>
            <a:r>
              <a:rPr lang="en-US" dirty="0"/>
              <a:t>The Beginnings of Cyberwarfare</a:t>
            </a:r>
          </a:p>
        </p:txBody>
      </p:sp>
    </p:spTree>
    <p:extLst>
      <p:ext uri="{BB962C8B-B14F-4D97-AF65-F5344CB8AC3E}">
        <p14:creationId xmlns:p14="http://schemas.microsoft.com/office/powerpoint/2010/main" val="1630630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(7240 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40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1162615-D79D-CF2F-8C21-1559D76D2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4" y="1946585"/>
            <a:ext cx="2857899" cy="125033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EB39F4F-E3CF-4938-BE93-8D92BC02C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03" y="947742"/>
            <a:ext cx="4901297" cy="335803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140053D-9AB2-1722-8A32-159773EC812F}"/>
              </a:ext>
            </a:extLst>
          </p:cNvPr>
          <p:cNvSpPr/>
          <p:nvPr/>
        </p:nvSpPr>
        <p:spPr>
          <a:xfrm flipH="1">
            <a:off x="2245933" y="2790833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0483040-ED91-AF9E-C534-8D32C6B14063}"/>
              </a:ext>
            </a:extLst>
          </p:cNvPr>
          <p:cNvSpPr/>
          <p:nvPr/>
        </p:nvSpPr>
        <p:spPr>
          <a:xfrm>
            <a:off x="3571371" y="382985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803BE-6998-6550-05AA-37E9E044244B}"/>
              </a:ext>
            </a:extLst>
          </p:cNvPr>
          <p:cNvSpPr txBox="1"/>
          <p:nvPr/>
        </p:nvSpPr>
        <p:spPr>
          <a:xfrm>
            <a:off x="457200" y="4602403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https://learn.microsoft.com/en-us/windows/win32/api/fileapi/nf-fileapi-getdiskfreespaceexw</a:t>
            </a:r>
          </a:p>
        </p:txBody>
      </p:sp>
    </p:spTree>
    <p:extLst>
      <p:ext uri="{BB962C8B-B14F-4D97-AF65-F5344CB8AC3E}">
        <p14:creationId xmlns:p14="http://schemas.microsoft.com/office/powerpoint/2010/main" val="65902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4F8979-6962-5DCB-D444-DD76D4AC9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182" y="1667774"/>
            <a:ext cx="3303796" cy="300991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(74F0)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41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EB3CC0-C7D9-8CCA-D276-2DA223A81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" y="1289826"/>
            <a:ext cx="5408573" cy="140037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DAF9087-7EA0-C535-48A4-E342179AF033}"/>
              </a:ext>
            </a:extLst>
          </p:cNvPr>
          <p:cNvSpPr/>
          <p:nvPr/>
        </p:nvSpPr>
        <p:spPr>
          <a:xfrm flipH="1">
            <a:off x="5467596" y="172530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3FF08E0-2BE6-5267-4462-BC7C7FF65FDC}"/>
              </a:ext>
            </a:extLst>
          </p:cNvPr>
          <p:cNvSpPr/>
          <p:nvPr/>
        </p:nvSpPr>
        <p:spPr>
          <a:xfrm flipH="1">
            <a:off x="1130631" y="246346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F236FA6-C01C-427F-F844-6FC89F0F041A}"/>
              </a:ext>
            </a:extLst>
          </p:cNvPr>
          <p:cNvSpPr/>
          <p:nvPr/>
        </p:nvSpPr>
        <p:spPr>
          <a:xfrm flipH="1">
            <a:off x="3722660" y="128982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875325-7EFF-65B6-C47F-C841543A6C84}"/>
              </a:ext>
            </a:extLst>
          </p:cNvPr>
          <p:cNvSpPr/>
          <p:nvPr/>
        </p:nvSpPr>
        <p:spPr>
          <a:xfrm>
            <a:off x="1577539" y="1719791"/>
            <a:ext cx="1666568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624391F-6768-5E33-2226-FB1F64196E1F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3430528" y="822078"/>
            <a:ext cx="1330949" cy="337035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4166DD7-4FB7-6E54-9DD3-21A8EB16F5D1}"/>
              </a:ext>
            </a:extLst>
          </p:cNvPr>
          <p:cNvSpPr/>
          <p:nvPr/>
        </p:nvSpPr>
        <p:spPr>
          <a:xfrm>
            <a:off x="2117160" y="1280534"/>
            <a:ext cx="710167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6E5E7F-2106-061A-194F-AEBADD3DA613}"/>
              </a:ext>
            </a:extLst>
          </p:cNvPr>
          <p:cNvSpPr txBox="1"/>
          <p:nvPr/>
        </p:nvSpPr>
        <p:spPr>
          <a:xfrm>
            <a:off x="1432436" y="961289"/>
            <a:ext cx="266174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Get partition of physical drive (n)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26A4DB-8DDC-A111-4E0A-8E24F9943C19}"/>
              </a:ext>
            </a:extLst>
          </p:cNvPr>
          <p:cNvSpPr txBox="1"/>
          <p:nvPr/>
        </p:nvSpPr>
        <p:spPr>
          <a:xfrm>
            <a:off x="457200" y="4677688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https://learn.microsoft.com/en-us/windows/win32/api/winioctl/ni-winioctl-ioctl_disk_get_drive_geometry_ex</a:t>
            </a:r>
          </a:p>
        </p:txBody>
      </p:sp>
    </p:spTree>
    <p:extLst>
      <p:ext uri="{BB962C8B-B14F-4D97-AF65-F5344CB8AC3E}">
        <p14:creationId xmlns:p14="http://schemas.microsoft.com/office/powerpoint/2010/main" val="475746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Wiping Operations (3310)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42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277DE01-8991-9884-468B-1C75028D4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649" y="875264"/>
            <a:ext cx="3986769" cy="6716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8" name="Picture 27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FC4C5248-B82E-476C-6189-47F8513A5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418" y="107158"/>
            <a:ext cx="1714100" cy="48227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2A7DC7B1-CF56-868E-3D66-5C03BEBFF730}"/>
              </a:ext>
            </a:extLst>
          </p:cNvPr>
          <p:cNvSpPr/>
          <p:nvPr/>
        </p:nvSpPr>
        <p:spPr>
          <a:xfrm flipH="1">
            <a:off x="8231979" y="3640382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1" name="Picture 3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CBD2CCF-0BDA-0FC1-5F84-7BF5B146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80" y="1871044"/>
            <a:ext cx="2891620" cy="269474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BE1383-7728-1628-0582-36CC04C7F343}"/>
              </a:ext>
            </a:extLst>
          </p:cNvPr>
          <p:cNvSpPr txBox="1"/>
          <p:nvPr/>
        </p:nvSpPr>
        <p:spPr>
          <a:xfrm>
            <a:off x="457200" y="4698522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https://learn.microsoft.com/en-us/windows/win32/api/winioctl/ni-winioctl-fsctl_lock_volume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21292A4-1F6C-1A53-2A27-FDE073FE13D1}"/>
              </a:ext>
            </a:extLst>
          </p:cNvPr>
          <p:cNvSpPr/>
          <p:nvPr/>
        </p:nvSpPr>
        <p:spPr>
          <a:xfrm flipH="1">
            <a:off x="4934977" y="87526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922868E-5832-2F3E-0047-D608C85516E6}"/>
              </a:ext>
            </a:extLst>
          </p:cNvPr>
          <p:cNvSpPr/>
          <p:nvPr/>
        </p:nvSpPr>
        <p:spPr>
          <a:xfrm flipH="1">
            <a:off x="5420283" y="1430392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4441B3-425F-76F3-26E9-FDBAE4494010}"/>
              </a:ext>
            </a:extLst>
          </p:cNvPr>
          <p:cNvSpPr/>
          <p:nvPr/>
        </p:nvSpPr>
        <p:spPr>
          <a:xfrm>
            <a:off x="2630575" y="888206"/>
            <a:ext cx="1386886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5361D92-6D3B-16AA-9CB4-FBCA2E42F452}"/>
              </a:ext>
            </a:extLst>
          </p:cNvPr>
          <p:cNvSpPr/>
          <p:nvPr/>
        </p:nvSpPr>
        <p:spPr>
          <a:xfrm>
            <a:off x="2842215" y="1418384"/>
            <a:ext cx="905351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947FC35-01B1-E662-4E83-952BAF76D159}"/>
              </a:ext>
            </a:extLst>
          </p:cNvPr>
          <p:cNvCxnSpPr>
            <a:cxnSpLocks/>
            <a:stCxn id="36" idx="2"/>
            <a:endCxn id="31" idx="0"/>
          </p:cNvCxnSpPr>
          <p:nvPr/>
        </p:nvCxnSpPr>
        <p:spPr>
          <a:xfrm rot="5400000">
            <a:off x="3129557" y="1705710"/>
            <a:ext cx="330668" cy="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A70B6E0-9FC8-CA0E-7B86-7E59FCA19241}"/>
              </a:ext>
            </a:extLst>
          </p:cNvPr>
          <p:cNvSpPr/>
          <p:nvPr/>
        </p:nvSpPr>
        <p:spPr>
          <a:xfrm>
            <a:off x="1709644" y="306445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200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4293335" cy="506015"/>
          </a:xfrm>
        </p:spPr>
        <p:txBody>
          <a:bodyPr wrap="square" anchor="ctr">
            <a:normAutofit fontScale="90000"/>
          </a:bodyPr>
          <a:lstStyle/>
          <a:p>
            <a:pPr algn="ctr"/>
            <a:r>
              <a:rPr lang="en-US" dirty="0"/>
              <a:t>ISAACWiper Wiping Operations (3310 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43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9933F7FC-EE8A-0005-6F41-072B8D9CF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929" y="287594"/>
            <a:ext cx="3377356" cy="404613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33D6C540-59EE-365E-974D-8E9F72727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3" y="3415147"/>
            <a:ext cx="1721884" cy="89309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70982C-14D8-D341-9AB1-73B69DECC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4" y="977066"/>
            <a:ext cx="4203728" cy="170291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76399A-D4F2-6C3B-085A-08E858E051B4}"/>
              </a:ext>
            </a:extLst>
          </p:cNvPr>
          <p:cNvSpPr/>
          <p:nvPr/>
        </p:nvSpPr>
        <p:spPr>
          <a:xfrm>
            <a:off x="362810" y="1296383"/>
            <a:ext cx="389358" cy="796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44AF9D-B2AA-F22F-71F2-96F2FE862BE2}"/>
              </a:ext>
            </a:extLst>
          </p:cNvPr>
          <p:cNvSpPr/>
          <p:nvPr/>
        </p:nvSpPr>
        <p:spPr>
          <a:xfrm>
            <a:off x="427410" y="2255764"/>
            <a:ext cx="3590050" cy="1907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0CC4FFB-205C-355F-6DE1-DB87DBE82840}"/>
              </a:ext>
            </a:extLst>
          </p:cNvPr>
          <p:cNvSpPr/>
          <p:nvPr/>
        </p:nvSpPr>
        <p:spPr>
          <a:xfrm flipH="1">
            <a:off x="2926984" y="1296383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9BD8A1B-E750-3500-E461-328C6CC8286B}"/>
              </a:ext>
            </a:extLst>
          </p:cNvPr>
          <p:cNvSpPr/>
          <p:nvPr/>
        </p:nvSpPr>
        <p:spPr>
          <a:xfrm flipH="1">
            <a:off x="2936074" y="1831613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551EF26-230F-A0FD-6967-600576145311}"/>
              </a:ext>
            </a:extLst>
          </p:cNvPr>
          <p:cNvSpPr/>
          <p:nvPr/>
        </p:nvSpPr>
        <p:spPr>
          <a:xfrm>
            <a:off x="220425" y="104737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1B2CEB0-7444-3DFC-6770-62AF56D2F064}"/>
              </a:ext>
            </a:extLst>
          </p:cNvPr>
          <p:cNvSpPr/>
          <p:nvPr/>
        </p:nvSpPr>
        <p:spPr>
          <a:xfrm>
            <a:off x="220425" y="121041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CC7E102-63AD-CC56-7663-88F57C28FB44}"/>
              </a:ext>
            </a:extLst>
          </p:cNvPr>
          <p:cNvSpPr/>
          <p:nvPr/>
        </p:nvSpPr>
        <p:spPr>
          <a:xfrm>
            <a:off x="296054" y="209015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63BB74A-DE61-E825-46AE-FE2387D24D8F}"/>
              </a:ext>
            </a:extLst>
          </p:cNvPr>
          <p:cNvSpPr/>
          <p:nvPr/>
        </p:nvSpPr>
        <p:spPr>
          <a:xfrm flipH="1">
            <a:off x="7219669" y="1487012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46C783D-CA6B-5AE5-D170-69358A37ACEF}"/>
              </a:ext>
            </a:extLst>
          </p:cNvPr>
          <p:cNvSpPr/>
          <p:nvPr/>
        </p:nvSpPr>
        <p:spPr>
          <a:xfrm flipH="1">
            <a:off x="7150153" y="267553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EE8E8CB-76FC-488B-B573-339123B20ECA}"/>
              </a:ext>
            </a:extLst>
          </p:cNvPr>
          <p:cNvSpPr/>
          <p:nvPr/>
        </p:nvSpPr>
        <p:spPr>
          <a:xfrm flipH="1">
            <a:off x="7150153" y="285421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65BA4C7-AB70-F679-6B50-BB801CC06249}"/>
              </a:ext>
            </a:extLst>
          </p:cNvPr>
          <p:cNvSpPr/>
          <p:nvPr/>
        </p:nvSpPr>
        <p:spPr>
          <a:xfrm flipH="1">
            <a:off x="7150153" y="303290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1F7377C-688F-E0D8-6D90-B32F7BCA8422}"/>
              </a:ext>
            </a:extLst>
          </p:cNvPr>
          <p:cNvSpPr/>
          <p:nvPr/>
        </p:nvSpPr>
        <p:spPr>
          <a:xfrm flipH="1">
            <a:off x="7150153" y="249875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8EC599-1749-F824-6FF1-4587BCA53C34}"/>
              </a:ext>
            </a:extLst>
          </p:cNvPr>
          <p:cNvCxnSpPr>
            <a:stCxn id="6" idx="2"/>
            <a:endCxn id="21" idx="0"/>
          </p:cNvCxnSpPr>
          <p:nvPr/>
        </p:nvCxnSpPr>
        <p:spPr>
          <a:xfrm rot="5400000">
            <a:off x="1177870" y="2370581"/>
            <a:ext cx="968662" cy="112047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974BB68-D794-CA0E-D9EF-942B1198BAB1}"/>
              </a:ext>
            </a:extLst>
          </p:cNvPr>
          <p:cNvCxnSpPr>
            <a:cxnSpLocks/>
          </p:cNvCxnSpPr>
          <p:nvPr/>
        </p:nvCxnSpPr>
        <p:spPr>
          <a:xfrm>
            <a:off x="2222434" y="2444121"/>
            <a:ext cx="2915495" cy="1312293"/>
          </a:xfrm>
          <a:prstGeom prst="bentConnector3">
            <a:avLst>
              <a:gd name="adj1" fmla="val -8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1DA367D-58F0-3AF8-8488-227296E98045}"/>
              </a:ext>
            </a:extLst>
          </p:cNvPr>
          <p:cNvSpPr txBox="1"/>
          <p:nvPr/>
        </p:nvSpPr>
        <p:spPr>
          <a:xfrm>
            <a:off x="1997094" y="3941318"/>
            <a:ext cx="107841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Python “twist” implementation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334EE3-5B2C-8874-0B85-58A2A2D2CE4D}"/>
              </a:ext>
            </a:extLst>
          </p:cNvPr>
          <p:cNvSpPr txBox="1"/>
          <p:nvPr/>
        </p:nvSpPr>
        <p:spPr>
          <a:xfrm>
            <a:off x="3857872" y="3941318"/>
            <a:ext cx="12682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Pseudocode “twist” implementation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98C9622-5CA9-655E-BC2B-B255B61B5712}"/>
                  </a:ext>
                </a:extLst>
              </p14:cNvPr>
              <p14:cNvContentPartPr/>
              <p14:nvPr/>
            </p14:nvContentPartPr>
            <p14:xfrm>
              <a:off x="5703272" y="2529225"/>
              <a:ext cx="65340" cy="8505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98C9622-5CA9-655E-BC2B-B255B61B57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4346" y="2520253"/>
                <a:ext cx="82835" cy="102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C83C22B-7DCB-FADF-0550-5B69B18F849F}"/>
                  </a:ext>
                </a:extLst>
              </p14:cNvPr>
              <p14:cNvContentPartPr/>
              <p14:nvPr/>
            </p14:nvContentPartPr>
            <p14:xfrm>
              <a:off x="5812484" y="2531701"/>
              <a:ext cx="55080" cy="9369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C83C22B-7DCB-FADF-0550-5B69B18F84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3484" y="2522727"/>
                <a:ext cx="72720" cy="111279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C18C0F3-0BE3-E347-404F-9EA80F6384CB}"/>
              </a:ext>
            </a:extLst>
          </p:cNvPr>
          <p:cNvSpPr txBox="1"/>
          <p:nvPr/>
        </p:nvSpPr>
        <p:spPr>
          <a:xfrm>
            <a:off x="457200" y="4698522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https://github.com/python/cpython/blob/main/Modules/_randommodule.c#L25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376DD0-FB64-5F42-F732-EADB488C54A0}"/>
              </a:ext>
            </a:extLst>
          </p:cNvPr>
          <p:cNvSpPr txBox="1"/>
          <p:nvPr/>
        </p:nvSpPr>
        <p:spPr>
          <a:xfrm>
            <a:off x="457200" y="4547435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https://blog.ollien.com/posts/reverse-mersenne-twister/</a:t>
            </a:r>
          </a:p>
        </p:txBody>
      </p:sp>
    </p:spTree>
    <p:extLst>
      <p:ext uri="{BB962C8B-B14F-4D97-AF65-F5344CB8AC3E}">
        <p14:creationId xmlns:p14="http://schemas.microsoft.com/office/powerpoint/2010/main" val="3865400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Wiping Operations (3310 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44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F6975511-6926-12EB-778C-9BB5469D1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69" y="1789400"/>
            <a:ext cx="2579254" cy="15647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82EDC02F-4A9B-580B-8BDC-BCDFE8FF1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884" y="989189"/>
            <a:ext cx="3015083" cy="31651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BF9D075-4444-F200-32C4-C3C6CCADCFD6}"/>
              </a:ext>
            </a:extLst>
          </p:cNvPr>
          <p:cNvSpPr/>
          <p:nvPr/>
        </p:nvSpPr>
        <p:spPr>
          <a:xfrm>
            <a:off x="3767171" y="2383271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9EAA689-3EB9-C85F-5D5B-01BC18D6C3C2}"/>
              </a:ext>
            </a:extLst>
          </p:cNvPr>
          <p:cNvSpPr/>
          <p:nvPr/>
        </p:nvSpPr>
        <p:spPr>
          <a:xfrm>
            <a:off x="407660" y="241987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BE4F73-2647-0E6C-63B8-54897F301977}"/>
              </a:ext>
            </a:extLst>
          </p:cNvPr>
          <p:cNvSpPr/>
          <p:nvPr/>
        </p:nvSpPr>
        <p:spPr>
          <a:xfrm>
            <a:off x="4981873" y="198553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4FA9C2-CCC3-D61C-565E-1BD28E0BA0E8}"/>
              </a:ext>
            </a:extLst>
          </p:cNvPr>
          <p:cNvSpPr/>
          <p:nvPr/>
        </p:nvSpPr>
        <p:spPr>
          <a:xfrm>
            <a:off x="1039761" y="2419875"/>
            <a:ext cx="336264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DFCBA-2F53-43A0-5DE3-3C4FD9D0561E}"/>
              </a:ext>
            </a:extLst>
          </p:cNvPr>
          <p:cNvSpPr/>
          <p:nvPr/>
        </p:nvSpPr>
        <p:spPr>
          <a:xfrm>
            <a:off x="659253" y="2860131"/>
            <a:ext cx="1036265" cy="954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CB8D0-19C2-F8ED-38F0-2B80369B26CE}"/>
              </a:ext>
            </a:extLst>
          </p:cNvPr>
          <p:cNvSpPr/>
          <p:nvPr/>
        </p:nvSpPr>
        <p:spPr>
          <a:xfrm>
            <a:off x="5521797" y="1996051"/>
            <a:ext cx="982243" cy="923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A6D68E0-366C-78A4-B29F-E5041039F7C2}"/>
              </a:ext>
            </a:extLst>
          </p:cNvPr>
          <p:cNvSpPr/>
          <p:nvPr/>
        </p:nvSpPr>
        <p:spPr>
          <a:xfrm flipH="1">
            <a:off x="6622630" y="302455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5407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3985014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Wiping Operations (2500 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45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0" name="Picture 9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379EEAAD-1F2B-77CA-CFC6-6855E68EE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418" y="107158"/>
            <a:ext cx="1714100" cy="48227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28496B4-E5F8-E992-5BCB-D19F1A2B480C}"/>
              </a:ext>
            </a:extLst>
          </p:cNvPr>
          <p:cNvSpPr/>
          <p:nvPr/>
        </p:nvSpPr>
        <p:spPr>
          <a:xfrm>
            <a:off x="7688938" y="463065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BD4F4CF-56EB-EF9F-5AE3-4895861EB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81" y="1611012"/>
            <a:ext cx="2407780" cy="225774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AD359FD-296A-5FAE-B84E-E4D3E967BB2E}"/>
              </a:ext>
            </a:extLst>
          </p:cNvPr>
          <p:cNvSpPr/>
          <p:nvPr/>
        </p:nvSpPr>
        <p:spPr>
          <a:xfrm>
            <a:off x="2192263" y="282029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FB1B66D-6B3D-C7D3-CFA7-1BD812336D78}"/>
              </a:ext>
            </a:extLst>
          </p:cNvPr>
          <p:cNvSpPr/>
          <p:nvPr/>
        </p:nvSpPr>
        <p:spPr>
          <a:xfrm>
            <a:off x="2192263" y="313369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CCA5BAB-34B3-07D2-996D-654970B930F2}"/>
              </a:ext>
            </a:extLst>
          </p:cNvPr>
          <p:cNvSpPr/>
          <p:nvPr/>
        </p:nvSpPr>
        <p:spPr>
          <a:xfrm>
            <a:off x="2192263" y="250689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8D8B5C-D7A4-88D6-79FC-30EE619655A1}"/>
              </a:ext>
            </a:extLst>
          </p:cNvPr>
          <p:cNvSpPr/>
          <p:nvPr/>
        </p:nvSpPr>
        <p:spPr>
          <a:xfrm>
            <a:off x="3079463" y="2501377"/>
            <a:ext cx="650405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31F7B9-E8FD-BB36-45E0-7012EE004B20}"/>
              </a:ext>
            </a:extLst>
          </p:cNvPr>
          <p:cNvSpPr/>
          <p:nvPr/>
        </p:nvSpPr>
        <p:spPr>
          <a:xfrm>
            <a:off x="2331698" y="2814780"/>
            <a:ext cx="1194641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98001B-AEF8-D4B5-CF4F-26A2CAAB862D}"/>
              </a:ext>
            </a:extLst>
          </p:cNvPr>
          <p:cNvSpPr/>
          <p:nvPr/>
        </p:nvSpPr>
        <p:spPr>
          <a:xfrm>
            <a:off x="2331697" y="3128183"/>
            <a:ext cx="1053059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6973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ISAACWiper Wiping Operations (39F0)</a:t>
            </a:r>
          </a:p>
        </p:txBody>
      </p:sp>
      <p:pic>
        <p:nvPicPr>
          <p:cNvPr id="18" name="Picture 1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D87342-0E87-2999-0712-4BB6EA58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386956"/>
            <a:ext cx="5111750" cy="4025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46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7EDDB17-0D84-9B46-1AD7-473EDB88839E}"/>
              </a:ext>
            </a:extLst>
          </p:cNvPr>
          <p:cNvSpPr/>
          <p:nvPr/>
        </p:nvSpPr>
        <p:spPr>
          <a:xfrm>
            <a:off x="3435614" y="37375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D694ADE-9E33-BA26-0F5E-2610F30915CB}"/>
              </a:ext>
            </a:extLst>
          </p:cNvPr>
          <p:cNvSpPr/>
          <p:nvPr/>
        </p:nvSpPr>
        <p:spPr>
          <a:xfrm>
            <a:off x="3435614" y="48686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E566581-176E-FAE5-D4F1-86BFC6A08713}"/>
              </a:ext>
            </a:extLst>
          </p:cNvPr>
          <p:cNvSpPr/>
          <p:nvPr/>
        </p:nvSpPr>
        <p:spPr>
          <a:xfrm>
            <a:off x="3435614" y="58231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7728B45-BC45-32D6-357A-16BDC71791A6}"/>
              </a:ext>
            </a:extLst>
          </p:cNvPr>
          <p:cNvSpPr/>
          <p:nvPr/>
        </p:nvSpPr>
        <p:spPr>
          <a:xfrm>
            <a:off x="3435614" y="672803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08055A4-F816-F346-DBB0-F8117923780D}"/>
              </a:ext>
            </a:extLst>
          </p:cNvPr>
          <p:cNvSpPr/>
          <p:nvPr/>
        </p:nvSpPr>
        <p:spPr>
          <a:xfrm>
            <a:off x="3435614" y="1034116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666D542-7315-1A0D-682E-B9945729E1EA}"/>
              </a:ext>
            </a:extLst>
          </p:cNvPr>
          <p:cNvSpPr/>
          <p:nvPr/>
        </p:nvSpPr>
        <p:spPr>
          <a:xfrm>
            <a:off x="3435614" y="112881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7F7C474-970E-DB10-7B77-106A76DA1C5A}"/>
              </a:ext>
            </a:extLst>
          </p:cNvPr>
          <p:cNvSpPr/>
          <p:nvPr/>
        </p:nvSpPr>
        <p:spPr>
          <a:xfrm>
            <a:off x="3435614" y="122351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10DF3BE-7287-7659-F088-EB5807D9DF08}"/>
              </a:ext>
            </a:extLst>
          </p:cNvPr>
          <p:cNvSpPr/>
          <p:nvPr/>
        </p:nvSpPr>
        <p:spPr>
          <a:xfrm>
            <a:off x="3620707" y="422260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26176C-82C1-1C70-1CD1-5181514274B0}"/>
              </a:ext>
            </a:extLst>
          </p:cNvPr>
          <p:cNvSpPr/>
          <p:nvPr/>
        </p:nvSpPr>
        <p:spPr>
          <a:xfrm>
            <a:off x="5155318" y="460325"/>
            <a:ext cx="291262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83A201-7D2C-7422-65C9-1AC50E2277D9}"/>
              </a:ext>
            </a:extLst>
          </p:cNvPr>
          <p:cNvSpPr/>
          <p:nvPr/>
        </p:nvSpPr>
        <p:spPr>
          <a:xfrm>
            <a:off x="4946628" y="1123304"/>
            <a:ext cx="291262" cy="1002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7A61E8-3E55-933C-03FE-35C7EA17649F}"/>
              </a:ext>
            </a:extLst>
          </p:cNvPr>
          <p:cNvSpPr/>
          <p:nvPr/>
        </p:nvSpPr>
        <p:spPr>
          <a:xfrm>
            <a:off x="5247117" y="653267"/>
            <a:ext cx="969329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E0F200-D452-9E40-5F01-A463A999A027}"/>
              </a:ext>
            </a:extLst>
          </p:cNvPr>
          <p:cNvSpPr/>
          <p:nvPr/>
        </p:nvSpPr>
        <p:spPr>
          <a:xfrm>
            <a:off x="3575050" y="381442"/>
            <a:ext cx="1216701" cy="1054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1A9118-6F08-28FB-41DB-E713B9EF25E6}"/>
              </a:ext>
            </a:extLst>
          </p:cNvPr>
          <p:cNvSpPr/>
          <p:nvPr/>
        </p:nvSpPr>
        <p:spPr>
          <a:xfrm>
            <a:off x="5038827" y="1223519"/>
            <a:ext cx="1216701" cy="1164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252277-94B1-F0B5-5721-B951AFA40DDD}"/>
              </a:ext>
            </a:extLst>
          </p:cNvPr>
          <p:cNvSpPr/>
          <p:nvPr/>
        </p:nvSpPr>
        <p:spPr>
          <a:xfrm>
            <a:off x="5101486" y="4222604"/>
            <a:ext cx="402612" cy="1002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2747E104-A964-F417-9D85-DEA00A7559B1}"/>
              </a:ext>
            </a:extLst>
          </p:cNvPr>
          <p:cNvSpPr/>
          <p:nvPr/>
        </p:nvSpPr>
        <p:spPr>
          <a:xfrm flipH="1">
            <a:off x="3257936" y="2088372"/>
            <a:ext cx="502207" cy="1926311"/>
          </a:xfrm>
          <a:prstGeom prst="rightBrace">
            <a:avLst>
              <a:gd name="adj1" fmla="val 8333"/>
              <a:gd name="adj2" fmla="val 497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333333"/>
              </a:solidFill>
              <a:latin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52775B-BB1F-A268-FF16-943B024EC603}"/>
              </a:ext>
            </a:extLst>
          </p:cNvPr>
          <p:cNvSpPr txBox="1"/>
          <p:nvPr/>
        </p:nvSpPr>
        <p:spPr>
          <a:xfrm>
            <a:off x="1601803" y="2947652"/>
            <a:ext cx="1656133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FF3333">
                    <a:lumMod val="75000"/>
                  </a:srgbClr>
                </a:solidFill>
                <a:latin typeface="Arial"/>
                <a:ea typeface="+mn-ea"/>
                <a:cs typeface="+mn-cs"/>
              </a:rPr>
              <a:t>Mersenne Twister Algorithm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506107-E7BC-49D8-8D2F-B2647971B624}"/>
              </a:ext>
            </a:extLst>
          </p:cNvPr>
          <p:cNvSpPr/>
          <p:nvPr/>
        </p:nvSpPr>
        <p:spPr>
          <a:xfrm>
            <a:off x="3794062" y="3659953"/>
            <a:ext cx="4178916" cy="211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1FDBA9BF-F7C3-AC09-35CC-F8BA6059523F}"/>
              </a:ext>
            </a:extLst>
          </p:cNvPr>
          <p:cNvSpPr/>
          <p:nvPr/>
        </p:nvSpPr>
        <p:spPr>
          <a:xfrm flipH="1">
            <a:off x="4183400" y="251351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C1FF422-952B-2836-D428-ED0D353E26F8}"/>
              </a:ext>
            </a:extLst>
          </p:cNvPr>
          <p:cNvSpPr/>
          <p:nvPr/>
        </p:nvSpPr>
        <p:spPr>
          <a:xfrm>
            <a:off x="3575050" y="1036243"/>
            <a:ext cx="924683" cy="1002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509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47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4D06E2-FD75-5351-409F-1C29F2CFC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18" b="35453"/>
          <a:stretch/>
        </p:blipFill>
        <p:spPr>
          <a:xfrm>
            <a:off x="2467872" y="754494"/>
            <a:ext cx="4208256" cy="12199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5D2E21-375A-35FC-89E7-5202609464B2}"/>
              </a:ext>
            </a:extLst>
          </p:cNvPr>
          <p:cNvSpPr txBox="1"/>
          <p:nvPr/>
        </p:nvSpPr>
        <p:spPr>
          <a:xfrm>
            <a:off x="2685763" y="3374901"/>
            <a:ext cx="3591099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FF3333">
                    <a:lumMod val="75000"/>
                  </a:srgbClr>
                </a:solidFill>
                <a:latin typeface="Arial"/>
                <a:ea typeface="+mn-ea"/>
                <a:cs typeface="+mn-cs"/>
              </a:rPr>
              <a:t>GetTempFileNameW</a:t>
            </a: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(“.”, ”Tmf”, TickCount, “.”)</a:t>
            </a:r>
            <a:endParaRPr lang="en-US" sz="900" dirty="0">
              <a:solidFill>
                <a:srgbClr val="FF3333">
                  <a:lumMod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A2C78A-92B3-54D2-05A1-C979C55629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20"/>
          <a:stretch/>
        </p:blipFill>
        <p:spPr>
          <a:xfrm>
            <a:off x="2292181" y="1384813"/>
            <a:ext cx="4378263" cy="131328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132A3D5-4AE2-143A-DD35-C5D14E383B6C}"/>
              </a:ext>
            </a:extLst>
          </p:cNvPr>
          <p:cNvSpPr/>
          <p:nvPr/>
        </p:nvSpPr>
        <p:spPr>
          <a:xfrm rot="5400000">
            <a:off x="4357709" y="1039962"/>
            <a:ext cx="247206" cy="1813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F2B5311-7624-FF7F-3A37-44CA3043BA9E}"/>
              </a:ext>
            </a:extLst>
          </p:cNvPr>
          <p:cNvSpPr/>
          <p:nvPr/>
        </p:nvSpPr>
        <p:spPr>
          <a:xfrm rot="5400000">
            <a:off x="4357709" y="2861570"/>
            <a:ext cx="247206" cy="1813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35A65EA-3013-B037-03C4-BEBC2D951E8D}"/>
              </a:ext>
            </a:extLst>
          </p:cNvPr>
          <p:cNvSpPr/>
          <p:nvPr/>
        </p:nvSpPr>
        <p:spPr>
          <a:xfrm rot="5400000">
            <a:off x="4357709" y="3831760"/>
            <a:ext cx="247206" cy="1813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C53999B-A935-FDB9-F223-67EB01BE19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84"/>
          <a:stretch/>
        </p:blipFill>
        <p:spPr>
          <a:xfrm>
            <a:off x="2546326" y="4259456"/>
            <a:ext cx="4051348" cy="27457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7E023A-985C-564D-3DDD-F6E390CC85A4}"/>
              </a:ext>
            </a:extLst>
          </p:cNvPr>
          <p:cNvSpPr txBox="1"/>
          <p:nvPr/>
        </p:nvSpPr>
        <p:spPr>
          <a:xfrm>
            <a:off x="457200" y="4698522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https://learn.microsoft.com/en-us/windows/win32/api/fileapi/nf-fileapi-gettempfilenamea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E0EDC6-0C04-5B69-A22B-3BBE23EBB66C}"/>
              </a:ext>
            </a:extLst>
          </p:cNvPr>
          <p:cNvSpPr txBox="1">
            <a:spLocks/>
          </p:cNvSpPr>
          <p:nvPr/>
        </p:nvSpPr>
        <p:spPr bwMode="auto">
          <a:xfrm>
            <a:off x="457200" y="205981"/>
            <a:ext cx="8229600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2667" b="1" kern="1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609570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121913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82870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438278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7178"/>
            <a:r>
              <a:rPr lang="en-US" sz="2000" dirty="0">
                <a:solidFill>
                  <a:srgbClr val="FF3333"/>
                </a:solidFill>
                <a:latin typeface="Arial"/>
              </a:rPr>
              <a:t>ISAACWiper Wiping Operations (GetTempFileNameW)</a:t>
            </a:r>
          </a:p>
        </p:txBody>
      </p:sp>
    </p:spTree>
    <p:extLst>
      <p:ext uri="{BB962C8B-B14F-4D97-AF65-F5344CB8AC3E}">
        <p14:creationId xmlns:p14="http://schemas.microsoft.com/office/powerpoint/2010/main" val="19195691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Wiping Operations (3700)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48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7A92A61-A55D-B0DB-BA34-FAB13C44A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77" y="801487"/>
            <a:ext cx="2043398" cy="125747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F3D05C-E90D-A049-2445-0A6B2470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77" y="3605107"/>
            <a:ext cx="2043398" cy="10431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4B53DE-016E-E343-4F9F-7AF9B93E2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8" y="2403350"/>
            <a:ext cx="4208256" cy="85737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5C396E63-49A3-D8AF-48A6-F2DA160FCBD4}"/>
              </a:ext>
            </a:extLst>
          </p:cNvPr>
          <p:cNvSpPr/>
          <p:nvPr/>
        </p:nvSpPr>
        <p:spPr>
          <a:xfrm rot="5400000">
            <a:off x="2152073" y="3342225"/>
            <a:ext cx="247206" cy="1813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33F1024-328C-4061-1CDD-4AF8BB86CA59}"/>
              </a:ext>
            </a:extLst>
          </p:cNvPr>
          <p:cNvSpPr/>
          <p:nvPr/>
        </p:nvSpPr>
        <p:spPr>
          <a:xfrm rot="5400000">
            <a:off x="2152073" y="2139672"/>
            <a:ext cx="247206" cy="1813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48B4EE8-53DD-9E15-7B09-F7A29419041E}"/>
              </a:ext>
            </a:extLst>
          </p:cNvPr>
          <p:cNvSpPr/>
          <p:nvPr/>
        </p:nvSpPr>
        <p:spPr>
          <a:xfrm>
            <a:off x="1114542" y="1591016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033E9F5-8B96-0218-0447-2231E816F981}"/>
              </a:ext>
            </a:extLst>
          </p:cNvPr>
          <p:cNvSpPr/>
          <p:nvPr/>
        </p:nvSpPr>
        <p:spPr>
          <a:xfrm>
            <a:off x="1114542" y="428747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D7C08CB-9C14-784F-E4D7-688E874E59BD}"/>
              </a:ext>
            </a:extLst>
          </p:cNvPr>
          <p:cNvSpPr/>
          <p:nvPr/>
        </p:nvSpPr>
        <p:spPr>
          <a:xfrm>
            <a:off x="135987" y="272146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BC4EA41-6BB9-DB9A-F2ED-6DAB8613C8DC}"/>
              </a:ext>
            </a:extLst>
          </p:cNvPr>
          <p:cNvSpPr/>
          <p:nvPr/>
        </p:nvSpPr>
        <p:spPr>
          <a:xfrm>
            <a:off x="135987" y="283541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54E0627-DEEA-D6A5-2150-36BB45377A3E}"/>
              </a:ext>
            </a:extLst>
          </p:cNvPr>
          <p:cNvSpPr/>
          <p:nvPr/>
        </p:nvSpPr>
        <p:spPr>
          <a:xfrm>
            <a:off x="135987" y="295189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280358F-4DD1-08C9-51C1-6CBA76662310}"/>
              </a:ext>
            </a:extLst>
          </p:cNvPr>
          <p:cNvSpPr/>
          <p:nvPr/>
        </p:nvSpPr>
        <p:spPr>
          <a:xfrm>
            <a:off x="1253977" y="1585502"/>
            <a:ext cx="1290119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95B3B2-BE5D-8896-B4F0-63B828AB4A7B}"/>
              </a:ext>
            </a:extLst>
          </p:cNvPr>
          <p:cNvSpPr/>
          <p:nvPr/>
        </p:nvSpPr>
        <p:spPr>
          <a:xfrm>
            <a:off x="1253977" y="4287479"/>
            <a:ext cx="1237026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9AF470-FA1C-D71F-AFB7-27219A14A004}"/>
              </a:ext>
            </a:extLst>
          </p:cNvPr>
          <p:cNvSpPr/>
          <p:nvPr/>
        </p:nvSpPr>
        <p:spPr>
          <a:xfrm>
            <a:off x="1327354" y="2403350"/>
            <a:ext cx="1119403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B54176-0136-FA1C-4C25-BAC656C6FC89}"/>
              </a:ext>
            </a:extLst>
          </p:cNvPr>
          <p:cNvSpPr/>
          <p:nvPr/>
        </p:nvSpPr>
        <p:spPr>
          <a:xfrm>
            <a:off x="279095" y="3033361"/>
            <a:ext cx="1119403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660F351C-2274-831B-BF04-3E602191B08F}"/>
              </a:ext>
            </a:extLst>
          </p:cNvPr>
          <p:cNvSpPr/>
          <p:nvPr/>
        </p:nvSpPr>
        <p:spPr>
          <a:xfrm>
            <a:off x="4404202" y="851335"/>
            <a:ext cx="230075" cy="384718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333333"/>
              </a:solidFill>
              <a:latin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0DCD4C-53FB-D59C-A8B8-C06473E31194}"/>
              </a:ext>
            </a:extLst>
          </p:cNvPr>
          <p:cNvSpPr txBox="1"/>
          <p:nvPr/>
        </p:nvSpPr>
        <p:spPr>
          <a:xfrm>
            <a:off x="4977508" y="843867"/>
            <a:ext cx="3591099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3333">
                    <a:lumMod val="75000"/>
                  </a:srgbClr>
                </a:solidFill>
                <a:latin typeface="Arial"/>
                <a:ea typeface="+mn-ea"/>
                <a:cs typeface="+mn-cs"/>
              </a:rPr>
              <a:t>Sub_10003560</a:t>
            </a:r>
          </a:p>
        </p:txBody>
      </p:sp>
      <p:pic>
        <p:nvPicPr>
          <p:cNvPr id="59" name="Picture 5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661CD4-0437-8CFC-BF61-9B202F7BD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34" y="1194637"/>
            <a:ext cx="4462705" cy="328156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0" name="Arrow: Right 59">
            <a:extLst>
              <a:ext uri="{FF2B5EF4-FFF2-40B4-BE49-F238E27FC236}">
                <a16:creationId xmlns:a16="http://schemas.microsoft.com/office/drawing/2014/main" id="{6DB14A23-891C-2054-2417-42893BD8F3B4}"/>
              </a:ext>
            </a:extLst>
          </p:cNvPr>
          <p:cNvSpPr/>
          <p:nvPr/>
        </p:nvSpPr>
        <p:spPr>
          <a:xfrm flipH="1">
            <a:off x="7856767" y="119463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F27B0A11-66B9-2AE5-A05C-C2462CE1D440}"/>
              </a:ext>
            </a:extLst>
          </p:cNvPr>
          <p:cNvSpPr/>
          <p:nvPr/>
        </p:nvSpPr>
        <p:spPr>
          <a:xfrm flipH="1">
            <a:off x="5984459" y="153002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6AB91D0A-12F3-166F-3058-100EBDBCFE25}"/>
              </a:ext>
            </a:extLst>
          </p:cNvPr>
          <p:cNvSpPr/>
          <p:nvPr/>
        </p:nvSpPr>
        <p:spPr>
          <a:xfrm flipH="1">
            <a:off x="5798773" y="260981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77788481-36EA-C61C-9709-919EB632474A}"/>
              </a:ext>
            </a:extLst>
          </p:cNvPr>
          <p:cNvSpPr/>
          <p:nvPr/>
        </p:nvSpPr>
        <p:spPr>
          <a:xfrm flipH="1">
            <a:off x="8839906" y="4359723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533BDF-3C67-BB02-B9E0-E2115316C026}"/>
              </a:ext>
            </a:extLst>
          </p:cNvPr>
          <p:cNvSpPr/>
          <p:nvPr/>
        </p:nvSpPr>
        <p:spPr>
          <a:xfrm>
            <a:off x="5655634" y="1185707"/>
            <a:ext cx="1051934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11A36DA-4574-9CE1-BDD4-983987A9E7BD}"/>
              </a:ext>
            </a:extLst>
          </p:cNvPr>
          <p:cNvSpPr/>
          <p:nvPr/>
        </p:nvSpPr>
        <p:spPr>
          <a:xfrm>
            <a:off x="7008799" y="1180791"/>
            <a:ext cx="565973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082F483-98BB-F04F-DAE4-963BF349D78F}"/>
              </a:ext>
            </a:extLst>
          </p:cNvPr>
          <p:cNvSpPr/>
          <p:nvPr/>
        </p:nvSpPr>
        <p:spPr>
          <a:xfrm>
            <a:off x="5142089" y="2609966"/>
            <a:ext cx="599015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C716F5B-D2CD-3D55-CA75-47E957F70CAF}"/>
              </a:ext>
            </a:extLst>
          </p:cNvPr>
          <p:cNvSpPr/>
          <p:nvPr/>
        </p:nvSpPr>
        <p:spPr>
          <a:xfrm>
            <a:off x="4842582" y="3875876"/>
            <a:ext cx="3726025" cy="1583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D5A6EC5-1BDD-5C13-D5EB-86502662EA32}"/>
              </a:ext>
            </a:extLst>
          </p:cNvPr>
          <p:cNvSpPr/>
          <p:nvPr/>
        </p:nvSpPr>
        <p:spPr>
          <a:xfrm>
            <a:off x="5984460" y="4356966"/>
            <a:ext cx="364721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9348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49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E0EDC6-0C04-5B69-A22B-3BBE23EBB66C}"/>
              </a:ext>
            </a:extLst>
          </p:cNvPr>
          <p:cNvSpPr txBox="1">
            <a:spLocks/>
          </p:cNvSpPr>
          <p:nvPr/>
        </p:nvSpPr>
        <p:spPr bwMode="auto">
          <a:xfrm>
            <a:off x="457200" y="205981"/>
            <a:ext cx="8229600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2667" b="1" kern="1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609570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121913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82870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438278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7178"/>
            <a:r>
              <a:rPr lang="en-US" sz="2000" dirty="0">
                <a:solidFill>
                  <a:srgbClr val="FF3333"/>
                </a:solidFill>
                <a:latin typeface="Arial"/>
              </a:rPr>
              <a:t>ISAACWiper Execution</a:t>
            </a:r>
          </a:p>
        </p:txBody>
      </p:sp>
      <p:pic>
        <p:nvPicPr>
          <p:cNvPr id="17" name="Picture 1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BC69C3D-6FD7-D681-97A0-F8D389132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216" y="947742"/>
            <a:ext cx="5223569" cy="193132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3C06EF-614B-A961-159D-BCCF90337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557" y="3451964"/>
            <a:ext cx="5552885" cy="9572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D37AB8-08EA-EE60-1577-557DE01CDE80}"/>
              </a:ext>
            </a:extLst>
          </p:cNvPr>
          <p:cNvSpPr/>
          <p:nvPr/>
        </p:nvSpPr>
        <p:spPr>
          <a:xfrm>
            <a:off x="1795557" y="3654651"/>
            <a:ext cx="5552885" cy="34953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B05864-6E19-2F3F-D482-9B0A21D2520F}"/>
              </a:ext>
            </a:extLst>
          </p:cNvPr>
          <p:cNvSpPr/>
          <p:nvPr/>
        </p:nvSpPr>
        <p:spPr>
          <a:xfrm>
            <a:off x="1960216" y="2008555"/>
            <a:ext cx="5223569" cy="16388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6352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CFC7-E457-4E69-8A1C-69C731FB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Beginnings of Cyberwarfare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B45624-7282-45C0-BCEA-1C9F7FECB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4151" y="769938"/>
            <a:ext cx="5355698" cy="3830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F4643-449F-4E6F-B022-B9A16308C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7137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50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E0EDC6-0C04-5B69-A22B-3BBE23EBB66C}"/>
              </a:ext>
            </a:extLst>
          </p:cNvPr>
          <p:cNvSpPr txBox="1">
            <a:spLocks/>
          </p:cNvSpPr>
          <p:nvPr/>
        </p:nvSpPr>
        <p:spPr bwMode="auto">
          <a:xfrm>
            <a:off x="457200" y="205981"/>
            <a:ext cx="8229600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2667" b="1" kern="1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609570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121913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82870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438278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7178"/>
            <a:r>
              <a:rPr lang="en-US" sz="2000" dirty="0">
                <a:solidFill>
                  <a:srgbClr val="FF3333"/>
                </a:solidFill>
                <a:latin typeface="Arial"/>
              </a:rPr>
              <a:t>ISAACWiper Execution cont.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203E86-E7A4-913A-0A84-0A2E44CD0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129" y="1066555"/>
            <a:ext cx="5537179" cy="148610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5D9C10-49F6-5DAF-C2C9-9A0E73F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770" y="3288154"/>
            <a:ext cx="3979624" cy="95025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415D780-A333-D8EC-E320-A769E6248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90" y="3494491"/>
            <a:ext cx="860126" cy="537579"/>
          </a:xfrm>
          <a:prstGeom prst="rect">
            <a:avLst/>
          </a:prstGeom>
        </p:spPr>
      </p:pic>
      <p:pic>
        <p:nvPicPr>
          <p:cNvPr id="7" name="Graphic 6" descr="Cursor with solid fill">
            <a:extLst>
              <a:ext uri="{FF2B5EF4-FFF2-40B4-BE49-F238E27FC236}">
                <a16:creationId xmlns:a16="http://schemas.microsoft.com/office/drawing/2014/main" id="{063BE5E5-1C80-0CEF-B1CF-8DF3DA25A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3410" y="3657092"/>
            <a:ext cx="475126" cy="47512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D4E5123-6604-CA28-50B6-8C18699837B8}"/>
              </a:ext>
            </a:extLst>
          </p:cNvPr>
          <p:cNvSpPr/>
          <p:nvPr/>
        </p:nvSpPr>
        <p:spPr>
          <a:xfrm>
            <a:off x="2761261" y="3574801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9A44272-27F1-75F9-CB00-EDFB7BFE9B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" y="987563"/>
            <a:ext cx="2200274" cy="1644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7894B8E-4843-434C-B790-9F580CD423AB}"/>
              </a:ext>
            </a:extLst>
          </p:cNvPr>
          <p:cNvSpPr/>
          <p:nvPr/>
        </p:nvSpPr>
        <p:spPr>
          <a:xfrm>
            <a:off x="2761261" y="1662673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429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220" y="71575"/>
            <a:ext cx="3073560" cy="871538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51</a:t>
            </a:fld>
            <a:endParaRPr lang="en-US" altLang="en-US">
              <a:latin typeface="Arial"/>
              <a:ea typeface="+mn-ea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42EB3FA-0B05-0384-9F35-453995182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9498599"/>
              </p:ext>
            </p:extLst>
          </p:nvPr>
        </p:nvGraphicFramePr>
        <p:xfrm>
          <a:off x="1524000" y="80079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81225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52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8C4ED64-1F31-9309-8B6D-D2E90E18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99" y="244081"/>
            <a:ext cx="5333135" cy="460135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B0374A-1F42-9FAA-35F4-6B43264879F1}"/>
              </a:ext>
            </a:extLst>
          </p:cNvPr>
          <p:cNvSpPr txBox="1"/>
          <p:nvPr/>
        </p:nvSpPr>
        <p:spPr>
          <a:xfrm>
            <a:off x="4703584" y="1164544"/>
            <a:ext cx="2259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ISAACWiper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16794-AA90-E9B9-5FB4-D1B206A8CEBD}"/>
              </a:ext>
            </a:extLst>
          </p:cNvPr>
          <p:cNvSpPr txBox="1"/>
          <p:nvPr/>
        </p:nvSpPr>
        <p:spPr>
          <a:xfrm>
            <a:off x="4500230" y="3388396"/>
            <a:ext cx="266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MersenneTwisterWiper</a:t>
            </a:r>
          </a:p>
        </p:txBody>
      </p:sp>
    </p:spTree>
    <p:extLst>
      <p:ext uri="{BB962C8B-B14F-4D97-AF65-F5344CB8AC3E}">
        <p14:creationId xmlns:p14="http://schemas.microsoft.com/office/powerpoint/2010/main" val="1921519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4B56-2015-2CCB-2F70-8D146DB4A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026" y="2062072"/>
            <a:ext cx="2955073" cy="506015"/>
          </a:xfrm>
        </p:spPr>
        <p:txBody>
          <a:bodyPr/>
          <a:lstStyle/>
          <a:p>
            <a:r>
              <a:rPr lang="en-IN" dirty="0"/>
              <a:t>YARA Signature (ISAACWiper)</a:t>
            </a: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84A9F568-8ADD-5757-EABD-6638DA07C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0784"/>
            <a:ext cx="3258668" cy="486193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394638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Analysis (Azov Ransomware)</a:t>
            </a:r>
          </a:p>
        </p:txBody>
      </p:sp>
    </p:spTree>
    <p:extLst>
      <p:ext uri="{BB962C8B-B14F-4D97-AF65-F5344CB8AC3E}">
        <p14:creationId xmlns:p14="http://schemas.microsoft.com/office/powerpoint/2010/main" val="23338905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CFC7-E457-4E69-8A1C-69C731FB2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89" y="240507"/>
            <a:ext cx="7886700" cy="994172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0000"/>
                </a:solidFill>
                <a:latin typeface="dinot"/>
              </a:rPr>
              <a:t>Found in wild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86DD09-3F1F-443C-9C73-620BA3C0A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3011" y="1197622"/>
            <a:ext cx="6182748" cy="36470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F4643-449F-4E6F-B022-B9A16308C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55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467337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C344-EA09-4FCF-AFE3-6597E160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into 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8A6E96-0384-4288-971B-DF59B393D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20379"/>
            <a:ext cx="5552155" cy="24190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14194D-CFB0-4B1D-98C8-E0F05320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55" y="0"/>
            <a:ext cx="4784272" cy="2817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2A74F-0D9D-434A-A6DD-7820DCBA3819}"/>
              </a:ext>
            </a:extLst>
          </p:cNvPr>
          <p:cNvSpPr txBox="1"/>
          <p:nvPr/>
        </p:nvSpPr>
        <p:spPr>
          <a:xfrm>
            <a:off x="1346" y="3412257"/>
            <a:ext cx="7886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“.code” section has three parts, which are most easily seen by looking at its entropy.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There is a high-entropy part containing the encrypted shellcode.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Second It is followed by plain code implementing the unpacking routine,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the last part, with very low entropy, appears to consist of plain strings used to construct the ransom note.</a:t>
            </a:r>
          </a:p>
        </p:txBody>
      </p:sp>
    </p:spTree>
    <p:extLst>
      <p:ext uri="{BB962C8B-B14F-4D97-AF65-F5344CB8AC3E}">
        <p14:creationId xmlns:p14="http://schemas.microsoft.com/office/powerpoint/2010/main" val="39383357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E7B70-C821-4D57-B9BA-183FB19AB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do?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98ADB7-E2B5-49CF-9010-A313C81D3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43001"/>
            <a:ext cx="9296201" cy="407445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20C3DC1-1688-410A-A614-93634F9519C4}"/>
              </a:ext>
            </a:extLst>
          </p:cNvPr>
          <p:cNvSpPr/>
          <p:nvPr/>
        </p:nvSpPr>
        <p:spPr>
          <a:xfrm flipH="1">
            <a:off x="4848749" y="1337827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3A3F6E6-FAB9-441A-ABD2-FA7EDD8F0AC7}"/>
              </a:ext>
            </a:extLst>
          </p:cNvPr>
          <p:cNvSpPr/>
          <p:nvPr/>
        </p:nvSpPr>
        <p:spPr>
          <a:xfrm flipH="1">
            <a:off x="5823661" y="262874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4C4FCE0-F53D-4B40-A849-26E777783C86}"/>
              </a:ext>
            </a:extLst>
          </p:cNvPr>
          <p:cNvSpPr/>
          <p:nvPr/>
        </p:nvSpPr>
        <p:spPr>
          <a:xfrm flipH="1">
            <a:off x="9074581" y="205052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09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9BBD-8936-4A52-BE61-CC3AC8FB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RansomWare</a:t>
            </a:r>
            <a:r>
              <a:rPr lang="en-US" dirty="0">
                <a:solidFill>
                  <a:srgbClr val="FF0000"/>
                </a:solidFill>
              </a:rPr>
              <a:t> Note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5E7D3AE-019C-44F9-BBCB-C29093A90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802" y="0"/>
            <a:ext cx="4870580" cy="514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003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AA2C3-98CB-DB6E-E612-68BC7340A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What it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83CA-755E-9BD5-2BA5-E1645E7ED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6F281-68AA-B52E-7BFE-757BC15C6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41" y="1001470"/>
            <a:ext cx="8352209" cy="2364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A9FCC5-C1E8-18A9-C41C-E80F56702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904" y="2547633"/>
            <a:ext cx="6323102" cy="218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82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4A1153-5C8E-4CFF-BFD2-7F38CB0AF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272"/>
          <a:stretch/>
        </p:blipFill>
        <p:spPr>
          <a:xfrm>
            <a:off x="6362492" y="2102212"/>
            <a:ext cx="2688594" cy="798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36CFC7-E457-4E69-8A1C-69C731FB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Beginnings of Cyberwarfare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1EA7-EFC4-438E-A026-810EF955A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solidFill>
                  <a:srgbClr val="333333"/>
                </a:solidFill>
                <a:effectLst/>
              </a:rPr>
              <a:t>The Stuxnet drivers were </a:t>
            </a:r>
            <a:r>
              <a:rPr lang="en-US" i="0" u="sng" dirty="0">
                <a:solidFill>
                  <a:srgbClr val="121212"/>
                </a:solidFill>
                <a:effectLst/>
                <a:hlinkClick r:id="rId4"/>
              </a:rPr>
              <a:t>signed with genuine digital certificates</a:t>
            </a:r>
            <a:r>
              <a:rPr lang="en-US" u="sng" dirty="0">
                <a:solidFill>
                  <a:srgbClr val="333333"/>
                </a:solidFill>
              </a:rPr>
              <a:t> </a:t>
            </a:r>
            <a:r>
              <a:rPr lang="en-US" i="0" dirty="0">
                <a:solidFill>
                  <a:srgbClr val="333333"/>
                </a:solidFill>
                <a:effectLst/>
              </a:rPr>
              <a:t>from respected companies.</a:t>
            </a:r>
          </a:p>
          <a:p>
            <a:r>
              <a:rPr lang="en-US" dirty="0">
                <a:solidFill>
                  <a:srgbClr val="333333"/>
                </a:solidFill>
              </a:rPr>
              <a:t>Said </a:t>
            </a:r>
            <a:r>
              <a:rPr lang="en-US" dirty="0">
                <a:solidFill>
                  <a:srgbClr val="FF0000"/>
                </a:solidFill>
              </a:rPr>
              <a:t>it was an option.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And then Estates comes into business. </a:t>
            </a:r>
          </a:p>
          <a:p>
            <a:r>
              <a:rPr lang="en-US" dirty="0">
                <a:solidFill>
                  <a:srgbClr val="333333"/>
                </a:solidFill>
              </a:rPr>
              <a:t>Detections were delayed.</a:t>
            </a:r>
            <a:endParaRPr lang="en-US" b="0" i="0" dirty="0">
              <a:solidFill>
                <a:srgbClr val="333333"/>
              </a:solidFill>
              <a:effectLst/>
            </a:endParaRPr>
          </a:p>
          <a:p>
            <a:r>
              <a:rPr lang="en-US" dirty="0">
                <a:solidFill>
                  <a:srgbClr val="333333"/>
                </a:solidFill>
              </a:rPr>
              <a:t>Pay to e</a:t>
            </a:r>
            <a:r>
              <a:rPr lang="en-US" b="0" i="0" dirty="0">
                <a:solidFill>
                  <a:srgbClr val="333333"/>
                </a:solidFill>
                <a:effectLst/>
              </a:rPr>
              <a:t>xploit hackers; </a:t>
            </a:r>
            <a:r>
              <a:rPr lang="en-US" b="0" i="0" dirty="0">
                <a:solidFill>
                  <a:srgbClr val="FF0000"/>
                </a:solidFill>
                <a:effectLst/>
              </a:rPr>
              <a:t>buy exploits and keep zero days</a:t>
            </a:r>
            <a:r>
              <a:rPr lang="en-US" b="0" i="0" dirty="0">
                <a:solidFill>
                  <a:srgbClr val="333333"/>
                </a:solidFill>
                <a:effectLst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F4643-449F-4E6F-B022-B9A16308C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pic>
        <p:nvPicPr>
          <p:cNvPr id="2050" name="Picture 2" descr="Top 10 State Sponsored Hackers Organizations - Young Diplomats">
            <a:extLst>
              <a:ext uri="{FF2B5EF4-FFF2-40B4-BE49-F238E27FC236}">
                <a16:creationId xmlns:a16="http://schemas.microsoft.com/office/drawing/2014/main" id="{FA2F4518-6603-4FDD-9BF6-F995E4DBE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492" y="3490821"/>
            <a:ext cx="2688594" cy="150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7471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947D-5C0C-7E4F-A1E7-FB2CB209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300" b="1" dirty="0">
                <a:solidFill>
                  <a:srgbClr val="FF0000"/>
                </a:solidFill>
                <a:latin typeface="dinot"/>
              </a:rPr>
              <a:t>Technical Analysis: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1607-F801-C745-9FA7-D45F2043C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3" y="769351"/>
            <a:ext cx="6778687" cy="382527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dinot"/>
              </a:rPr>
              <a:t>Manually crafted in assembly </a:t>
            </a:r>
            <a:r>
              <a:rPr lang="en-US" sz="1800" dirty="0">
                <a:solidFill>
                  <a:srgbClr val="FF0000"/>
                </a:solidFill>
                <a:latin typeface="dinot"/>
              </a:rPr>
              <a:t>using FASM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dinot"/>
              </a:rPr>
              <a:t>Using </a:t>
            </a:r>
            <a:r>
              <a:rPr lang="en-US" sz="1800" dirty="0">
                <a:solidFill>
                  <a:srgbClr val="FF0000"/>
                </a:solidFill>
                <a:latin typeface="dinot"/>
              </a:rPr>
              <a:t>anti-analysis</a:t>
            </a:r>
            <a:r>
              <a:rPr lang="en-US" sz="1800" dirty="0">
                <a:latin typeface="dinot"/>
              </a:rPr>
              <a:t> and code </a:t>
            </a:r>
            <a:r>
              <a:rPr lang="en-US" sz="1800" dirty="0">
                <a:solidFill>
                  <a:srgbClr val="FF0000"/>
                </a:solidFill>
                <a:latin typeface="dinot"/>
              </a:rPr>
              <a:t>obfuscation techniques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dinot"/>
              </a:rPr>
              <a:t>Multi-threaded intermittent overwriting (</a:t>
            </a:r>
            <a:r>
              <a:rPr lang="en-US" sz="1800" dirty="0">
                <a:solidFill>
                  <a:srgbClr val="FF0000"/>
                </a:solidFill>
                <a:latin typeface="dinot"/>
              </a:rPr>
              <a:t>looping 666 bytes</a:t>
            </a:r>
            <a:r>
              <a:rPr lang="en-US" sz="1800" dirty="0">
                <a:latin typeface="dinot"/>
              </a:rPr>
              <a:t>) of original data content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dinot"/>
              </a:rPr>
              <a:t>Polymorphic</a:t>
            </a:r>
            <a:r>
              <a:rPr lang="en-US" sz="1800" dirty="0">
                <a:latin typeface="dinot"/>
              </a:rPr>
              <a:t> way of backdooring 64-bit “.exe” files across the compromised system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dinot"/>
              </a:rPr>
              <a:t>“logic bomb” set to detonate at a certain time. The sample analyzed below was set to </a:t>
            </a:r>
            <a:r>
              <a:rPr lang="en-US" sz="1800" dirty="0">
                <a:solidFill>
                  <a:srgbClr val="FF0000"/>
                </a:solidFill>
                <a:latin typeface="dinot"/>
              </a:rPr>
              <a:t>detonate at 10-27-2022 10:14:30 AM UTC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dinot"/>
              </a:rPr>
              <a:t>No network activity and no data exfiltration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dinot"/>
              </a:rPr>
              <a:t>Effective, fast, and unfortunately </a:t>
            </a:r>
            <a:r>
              <a:rPr lang="en-US" sz="1800" dirty="0">
                <a:solidFill>
                  <a:srgbClr val="FF0000"/>
                </a:solidFill>
                <a:latin typeface="dinot"/>
              </a:rPr>
              <a:t>unrecoverable data wiper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DA9B0-D0BF-C94B-97EE-100A7BB58A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60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93711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BC5A8-8086-0FF1-F7F9-194994FE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Driver(main function)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38E442-69DD-83EA-7CE0-97BBA648C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802" y="1226571"/>
            <a:ext cx="7993268" cy="3643085"/>
          </a:xfr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8558738-6D9B-403B-B8EE-89F91A0BCE97}"/>
              </a:ext>
            </a:extLst>
          </p:cNvPr>
          <p:cNvSpPr/>
          <p:nvPr/>
        </p:nvSpPr>
        <p:spPr>
          <a:xfrm flipH="1">
            <a:off x="7556959" y="4088025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B8031F4-1EF5-4AEE-8AE2-04DEDB8BC034}"/>
              </a:ext>
            </a:extLst>
          </p:cNvPr>
          <p:cNvSpPr/>
          <p:nvPr/>
        </p:nvSpPr>
        <p:spPr>
          <a:xfrm flipH="1">
            <a:off x="3941346" y="4328288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14C09C07-0692-4BF9-9860-A781115997A1}"/>
              </a:ext>
            </a:extLst>
          </p:cNvPr>
          <p:cNvSpPr/>
          <p:nvPr/>
        </p:nvSpPr>
        <p:spPr>
          <a:xfrm>
            <a:off x="3103176" y="4065816"/>
            <a:ext cx="2313244" cy="20294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667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6238B-0465-E731-E14B-26E0C53E1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Decrypt Shell code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490627-2BF7-D4E8-285A-F99701DAA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377889"/>
            <a:ext cx="6326155" cy="4793287"/>
          </a:xfr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4D1D38C-589F-4282-87CE-1F42CE04A92B}"/>
              </a:ext>
            </a:extLst>
          </p:cNvPr>
          <p:cNvSpPr/>
          <p:nvPr/>
        </p:nvSpPr>
        <p:spPr>
          <a:xfrm flipH="1">
            <a:off x="2182526" y="3262265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82FCFE1-CC92-4FDD-83C5-B253D96E7ECD}"/>
              </a:ext>
            </a:extLst>
          </p:cNvPr>
          <p:cNvSpPr/>
          <p:nvPr/>
        </p:nvSpPr>
        <p:spPr>
          <a:xfrm flipH="1">
            <a:off x="4449118" y="2774533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FE3F419-EB5D-4B31-B231-FAC7EB91BA78}"/>
              </a:ext>
            </a:extLst>
          </p:cNvPr>
          <p:cNvSpPr/>
          <p:nvPr/>
        </p:nvSpPr>
        <p:spPr>
          <a:xfrm flipH="1">
            <a:off x="3705748" y="3938735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37FDDB5-64D5-4466-BD60-4CE55CAF070F}"/>
              </a:ext>
            </a:extLst>
          </p:cNvPr>
          <p:cNvSpPr/>
          <p:nvPr/>
        </p:nvSpPr>
        <p:spPr>
          <a:xfrm flipH="1">
            <a:off x="5016700" y="1994044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80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D801-23D3-47F6-8410-6E3EF90DD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Python Script to decrypt Shell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F972C0-8E15-4A91-B8B1-3E26C1AF4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262" y="1405346"/>
            <a:ext cx="7846481" cy="2489019"/>
          </a:xfrm>
        </p:spPr>
      </p:pic>
    </p:spTree>
    <p:extLst>
      <p:ext uri="{BB962C8B-B14F-4D97-AF65-F5344CB8AC3E}">
        <p14:creationId xmlns:p14="http://schemas.microsoft.com/office/powerpoint/2010/main" val="29771935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65D6C-C26F-3F5A-ECB4-41E00571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Anti-Analysis Technique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1572E-5AF6-8D4B-305F-DAB1D06BF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730" y="1436915"/>
            <a:ext cx="8133620" cy="2075548"/>
          </a:xfr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939D880-24FC-4153-B0B8-0E1D81B76053}"/>
              </a:ext>
            </a:extLst>
          </p:cNvPr>
          <p:cNvSpPr/>
          <p:nvPr/>
        </p:nvSpPr>
        <p:spPr>
          <a:xfrm flipH="1">
            <a:off x="8004828" y="2681435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401EE7B-4033-4187-939D-D5C3A9597EF5}"/>
              </a:ext>
            </a:extLst>
          </p:cNvPr>
          <p:cNvSpPr/>
          <p:nvPr/>
        </p:nvSpPr>
        <p:spPr>
          <a:xfrm flipH="1">
            <a:off x="6703207" y="3269264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83C72FC-036A-4AA8-B995-F5C9AC432809}"/>
              </a:ext>
            </a:extLst>
          </p:cNvPr>
          <p:cNvSpPr/>
          <p:nvPr/>
        </p:nvSpPr>
        <p:spPr>
          <a:xfrm flipH="1">
            <a:off x="7319028" y="1708720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620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9A684-1DF2-4B41-A23E-AF416CD5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Obfuscation used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8F927-4A66-447A-BD40-184B1306B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466" y="1268016"/>
            <a:ext cx="3684968" cy="3263504"/>
          </a:xfr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13E77C2-024E-4DDC-89CF-EA2FBEAF997D}"/>
              </a:ext>
            </a:extLst>
          </p:cNvPr>
          <p:cNvCxnSpPr>
            <a:cxnSpLocks/>
          </p:cNvCxnSpPr>
          <p:nvPr/>
        </p:nvCxnSpPr>
        <p:spPr>
          <a:xfrm rot="5400000">
            <a:off x="1635061" y="2899099"/>
            <a:ext cx="1645039" cy="520441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71E19DBF-7A38-4B73-937E-26EC796A3933}"/>
              </a:ext>
            </a:extLst>
          </p:cNvPr>
          <p:cNvCxnSpPr/>
          <p:nvPr/>
        </p:nvCxnSpPr>
        <p:spPr>
          <a:xfrm rot="16200000" flipV="1">
            <a:off x="1022351" y="2533651"/>
            <a:ext cx="2870200" cy="635000"/>
          </a:xfrm>
          <a:prstGeom prst="curvedConnector3">
            <a:avLst>
              <a:gd name="adj1" fmla="val 4933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53F7D383-8BAF-4029-A444-0EADEA047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742" y="1268016"/>
            <a:ext cx="3543300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552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3BE06-07D8-4819-AF5D-DE7C3E9E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Persistence and trigger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B856E-95D0-4A34-BB8D-FAE14F062BB8}"/>
              </a:ext>
            </a:extLst>
          </p:cNvPr>
          <p:cNvSpPr txBox="1"/>
          <p:nvPr/>
        </p:nvSpPr>
        <p:spPr>
          <a:xfrm>
            <a:off x="2286000" y="232937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1026" name="Picture 2" descr="Figure 12: Persistence creation">
            <a:extLst>
              <a:ext uri="{FF2B5EF4-FFF2-40B4-BE49-F238E27FC236}">
                <a16:creationId xmlns:a16="http://schemas.microsoft.com/office/drawing/2014/main" id="{C20A9AB1-983B-4B13-8FCF-6E375CF55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36"/>
          <a:stretch/>
        </p:blipFill>
        <p:spPr bwMode="auto">
          <a:xfrm>
            <a:off x="1191678" y="988875"/>
            <a:ext cx="6552756" cy="201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ure 13: Trigger time set to 10/27/2022 10:14:30 AM UTC">
            <a:extLst>
              <a:ext uri="{FF2B5EF4-FFF2-40B4-BE49-F238E27FC236}">
                <a16:creationId xmlns:a16="http://schemas.microsoft.com/office/drawing/2014/main" id="{43217EB5-6626-456B-AC5D-5B7C097B4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20" b="30561"/>
          <a:stretch/>
        </p:blipFill>
        <p:spPr bwMode="auto">
          <a:xfrm>
            <a:off x="1191679" y="3183154"/>
            <a:ext cx="6586346" cy="157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6B4AB04-3F49-47C7-BCFD-5994D6ED35E4}"/>
              </a:ext>
            </a:extLst>
          </p:cNvPr>
          <p:cNvSpPr/>
          <p:nvPr/>
        </p:nvSpPr>
        <p:spPr>
          <a:xfrm flipH="1">
            <a:off x="7829439" y="1499644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B889D31-2300-4AB5-899F-4CE55DDAF7BE}"/>
              </a:ext>
            </a:extLst>
          </p:cNvPr>
          <p:cNvSpPr/>
          <p:nvPr/>
        </p:nvSpPr>
        <p:spPr>
          <a:xfrm flipH="1">
            <a:off x="7829440" y="4246180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614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41B3-1B7E-452C-8138-B0037437C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Create Filter out files with </a:t>
            </a:r>
            <a:r>
              <a:rPr lang="en-US" dirty="0" err="1">
                <a:solidFill>
                  <a:srgbClr val="FF0000"/>
                </a:solidFill>
              </a:rPr>
              <a:t>extentions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50" name="Picture 2" descr="Figure 15: File extensions omitted from wiping">
            <a:extLst>
              <a:ext uri="{FF2B5EF4-FFF2-40B4-BE49-F238E27FC236}">
                <a16:creationId xmlns:a16="http://schemas.microsoft.com/office/drawing/2014/main" id="{77D8A7A8-4A0C-4C41-B642-B0DE7E7408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93"/>
          <a:stretch/>
        </p:blipFill>
        <p:spPr bwMode="auto">
          <a:xfrm>
            <a:off x="711517" y="1529644"/>
            <a:ext cx="7009721" cy="104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368CBDB-490F-4412-A963-C0C3FAE24CC6}"/>
              </a:ext>
            </a:extLst>
          </p:cNvPr>
          <p:cNvSpPr/>
          <p:nvPr/>
        </p:nvSpPr>
        <p:spPr>
          <a:xfrm flipH="1">
            <a:off x="3883030" y="2408565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56628FB-AEE2-493F-BFC0-DD3F91B0C89C}"/>
              </a:ext>
            </a:extLst>
          </p:cNvPr>
          <p:cNvSpPr/>
          <p:nvPr/>
        </p:nvSpPr>
        <p:spPr>
          <a:xfrm flipH="1">
            <a:off x="4539343" y="2232351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BAF7038-CB8A-4D02-9334-D41DC22A823F}"/>
              </a:ext>
            </a:extLst>
          </p:cNvPr>
          <p:cNvSpPr/>
          <p:nvPr/>
        </p:nvSpPr>
        <p:spPr>
          <a:xfrm flipH="1">
            <a:off x="3633005" y="1964482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903BB96-8536-4DF5-8308-7122F9FCEE1E}"/>
              </a:ext>
            </a:extLst>
          </p:cNvPr>
          <p:cNvSpPr/>
          <p:nvPr/>
        </p:nvSpPr>
        <p:spPr>
          <a:xfrm flipH="1">
            <a:off x="3647341" y="2111662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F38D343-0E37-4F67-BB42-6C0D7B981787}"/>
              </a:ext>
            </a:extLst>
          </p:cNvPr>
          <p:cNvSpPr/>
          <p:nvPr/>
        </p:nvSpPr>
        <p:spPr>
          <a:xfrm flipH="1">
            <a:off x="3637264" y="1512099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930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025C6-0779-498E-AB9A-867D770C4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Creating Mutex</a:t>
            </a:r>
          </a:p>
        </p:txBody>
      </p:sp>
      <p:pic>
        <p:nvPicPr>
          <p:cNvPr id="3074" name="Picture 2" descr="Figure 19: Backdooring routine - mutex creation">
            <a:extLst>
              <a:ext uri="{FF2B5EF4-FFF2-40B4-BE49-F238E27FC236}">
                <a16:creationId xmlns:a16="http://schemas.microsoft.com/office/drawing/2014/main" id="{D8B67766-51DF-455B-BDB7-BC84A2B15B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71" y="1539622"/>
            <a:ext cx="57435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1442A2F-E81B-4358-B766-8DE9F79969FA}"/>
              </a:ext>
            </a:extLst>
          </p:cNvPr>
          <p:cNvSpPr/>
          <p:nvPr/>
        </p:nvSpPr>
        <p:spPr>
          <a:xfrm flipH="1">
            <a:off x="5652019" y="2220781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631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25351-46F7-4A21-B9BA-707DF587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Wiping Module</a:t>
            </a:r>
          </a:p>
        </p:txBody>
      </p:sp>
      <p:pic>
        <p:nvPicPr>
          <p:cNvPr id="5122" name="Picture 2" descr="Figure 16: Intermittent data wiping">
            <a:extLst>
              <a:ext uri="{FF2B5EF4-FFF2-40B4-BE49-F238E27FC236}">
                <a16:creationId xmlns:a16="http://schemas.microsoft.com/office/drawing/2014/main" id="{64C6CB16-E094-4F8A-BA2C-72509C1794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341227"/>
            <a:ext cx="6729442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CF5D15A-CD3C-4C26-9667-7557BEF56EA2}"/>
              </a:ext>
            </a:extLst>
          </p:cNvPr>
          <p:cNvSpPr/>
          <p:nvPr/>
        </p:nvSpPr>
        <p:spPr>
          <a:xfrm flipH="1">
            <a:off x="6499826" y="2882614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45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F34FC-E6D2-42DA-884C-DF347DA9E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Exploits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5DA4D-7029-4601-9DF8-1F2B4FE880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pic>
        <p:nvPicPr>
          <p:cNvPr id="3074" name="Picture 2" descr="EternalBlue was first developed by the NSA and later spread by hacker group Shadow Brokers">
            <a:extLst>
              <a:ext uri="{FF2B5EF4-FFF2-40B4-BE49-F238E27FC236}">
                <a16:creationId xmlns:a16="http://schemas.microsoft.com/office/drawing/2014/main" id="{17B4D72E-5DDC-48BD-AAC0-A8333DAAFC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" y="2204157"/>
            <a:ext cx="5259446" cy="239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9A63BD-297C-49B3-B9D6-A5B39C81E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632087"/>
            <a:ext cx="4864072" cy="1445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345F-E939-4FAD-AA37-9B8EC01FE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149" y="1252322"/>
            <a:ext cx="3911024" cy="285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977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9ED56-6004-48C8-87DD-DFB9077D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Drop backdoor</a:t>
            </a:r>
          </a:p>
        </p:txBody>
      </p:sp>
      <p:pic>
        <p:nvPicPr>
          <p:cNvPr id="4098" name="Picture 2" descr="Figure 21: Function TryToBackdoorExeFile ">
            <a:extLst>
              <a:ext uri="{FF2B5EF4-FFF2-40B4-BE49-F238E27FC236}">
                <a16:creationId xmlns:a16="http://schemas.microsoft.com/office/drawing/2014/main" id="{4D0C75BB-56FF-4622-B48B-CACF31D561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419469"/>
            <a:ext cx="7886700" cy="316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804F617-D225-48F5-8D37-4B7E5AF74570}"/>
              </a:ext>
            </a:extLst>
          </p:cNvPr>
          <p:cNvSpPr/>
          <p:nvPr/>
        </p:nvSpPr>
        <p:spPr>
          <a:xfrm flipH="1">
            <a:off x="8578220" y="4186861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FB5EC1A-1673-4E16-A7FC-533881303F31}"/>
              </a:ext>
            </a:extLst>
          </p:cNvPr>
          <p:cNvSpPr/>
          <p:nvPr/>
        </p:nvSpPr>
        <p:spPr>
          <a:xfrm flipH="1">
            <a:off x="4326235" y="3207147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96E5C9E-AC65-417D-A9A2-4AB1D4D18217}"/>
              </a:ext>
            </a:extLst>
          </p:cNvPr>
          <p:cNvSpPr/>
          <p:nvPr/>
        </p:nvSpPr>
        <p:spPr>
          <a:xfrm flipH="1">
            <a:off x="4806320" y="1681591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B3C39FD-CC85-486D-BEE8-AADCCC1C068F}"/>
              </a:ext>
            </a:extLst>
          </p:cNvPr>
          <p:cNvSpPr/>
          <p:nvPr/>
        </p:nvSpPr>
        <p:spPr>
          <a:xfrm flipH="1">
            <a:off x="4393441" y="2391019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985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4B56-2015-2CCB-2F70-8D146DB4A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Yara Signature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5F3F80-FD69-6131-F334-EEAFCC63F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1879996"/>
            <a:ext cx="4315197" cy="32635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4483C-EF2F-6B9E-6BDA-23C1C5DA7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72" y="2688213"/>
            <a:ext cx="4204028" cy="3141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1068A0-5F43-D3A8-31F0-9C7163406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997" y="273844"/>
            <a:ext cx="6068003" cy="3788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00644-4CDD-4ED0-BB02-CC7F98A85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23" y="1510147"/>
            <a:ext cx="5194145" cy="293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363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3D13-8966-4494-98F8-533B641DD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VirusTotal Query (Azov)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0E9F5-9AE4-4497-ABCB-A24AD6630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9352"/>
            <a:ext cx="8171411" cy="2705368"/>
          </a:xfrm>
        </p:spPr>
        <p:txBody>
          <a:bodyPr/>
          <a:lstStyle/>
          <a:p>
            <a:r>
              <a:rPr lang="en-US" sz="1800" dirty="0" err="1">
                <a:solidFill>
                  <a:srgbClr val="FF0000"/>
                </a:solidFill>
              </a:rPr>
              <a:t>VirusTotal</a:t>
            </a:r>
            <a:r>
              <a:rPr lang="en-US" sz="1800" dirty="0">
                <a:solidFill>
                  <a:srgbClr val="FF0000"/>
                </a:solidFill>
              </a:rPr>
              <a:t> query – </a:t>
            </a:r>
            <a:r>
              <a:rPr lang="en-US" sz="1800" dirty="0"/>
              <a:t>Azov-related samples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>
                <a:highlight>
                  <a:srgbClr val="C0C0C0"/>
                </a:highlight>
              </a:rPr>
              <a:t>(</a:t>
            </a:r>
            <a:r>
              <a:rPr lang="en-US" sz="1800" dirty="0" err="1">
                <a:highlight>
                  <a:srgbClr val="C0C0C0"/>
                </a:highlight>
              </a:rPr>
              <a:t>behaviour</a:t>
            </a:r>
            <a:r>
              <a:rPr lang="en-US" sz="1800" dirty="0">
                <a:highlight>
                  <a:srgbClr val="C0C0C0"/>
                </a:highlight>
              </a:rPr>
              <a:t>:'Local\\\\</a:t>
            </a:r>
            <a:r>
              <a:rPr lang="en-US" sz="1800" dirty="0" err="1">
                <a:highlight>
                  <a:srgbClr val="C0C0C0"/>
                </a:highlight>
              </a:rPr>
              <a:t>Kasimir</a:t>
            </a:r>
            <a:r>
              <a:rPr lang="en-US" sz="1800" dirty="0">
                <a:highlight>
                  <a:srgbClr val="C0C0C0"/>
                </a:highlight>
              </a:rPr>
              <a:t>_*’ 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C0C0C0"/>
                </a:highlight>
              </a:rPr>
              <a:t>OR </a:t>
            </a:r>
            <a:r>
              <a:rPr lang="en-US" sz="1800" dirty="0" err="1">
                <a:highlight>
                  <a:srgbClr val="C0C0C0"/>
                </a:highlight>
              </a:rPr>
              <a:t>behaviour</a:t>
            </a:r>
            <a:r>
              <a:rPr lang="en-US" sz="1800" dirty="0">
                <a:highlight>
                  <a:srgbClr val="C0C0C0"/>
                </a:highlight>
              </a:rPr>
              <a:t>:'Local\\\\</a:t>
            </a:r>
            <a:r>
              <a:rPr lang="en-US" sz="1800" dirty="0" err="1">
                <a:highlight>
                  <a:srgbClr val="C0C0C0"/>
                </a:highlight>
              </a:rPr>
              <a:t>azov</a:t>
            </a:r>
            <a:r>
              <a:rPr lang="en-US" sz="1800" dirty="0">
                <a:highlight>
                  <a:srgbClr val="C0C0C0"/>
                </a:highlight>
              </a:rPr>
              <a:t>’) </a:t>
            </a:r>
          </a:p>
          <a:p>
            <a:pPr marL="0" indent="0">
              <a:buNone/>
            </a:pPr>
            <a:r>
              <a:rPr lang="en-US" sz="1800" dirty="0"/>
              <a:t>AND 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C0C0C0"/>
                </a:highlight>
              </a:rPr>
              <a:t>(</a:t>
            </a:r>
            <a:r>
              <a:rPr lang="en-US" sz="1800" dirty="0" err="1">
                <a:highlight>
                  <a:srgbClr val="C0C0C0"/>
                </a:highlight>
              </a:rPr>
              <a:t>behaviour_files:'RESTORE_FILES</a:t>
            </a:r>
            <a:r>
              <a:rPr lang="en-US" sz="1800" dirty="0">
                <a:highlight>
                  <a:srgbClr val="C0C0C0"/>
                </a:highlight>
              </a:rPr>
              <a:t>’ 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C0C0C0"/>
                </a:highlight>
              </a:rPr>
              <a:t>OR </a:t>
            </a:r>
            <a:r>
              <a:rPr lang="en-US" sz="1800" dirty="0" err="1">
                <a:highlight>
                  <a:srgbClr val="C0C0C0"/>
                </a:highlight>
              </a:rPr>
              <a:t>behaviour_registry:'rdpclient.exe</a:t>
            </a:r>
            <a:r>
              <a:rPr lang="en-US" sz="1800" dirty="0">
                <a:highlight>
                  <a:srgbClr val="C0C0C0"/>
                </a:highlight>
              </a:rPr>
              <a:t>’)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EBC3B-31B2-458C-9DFF-DCC27A12C8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72</a:t>
            </a:fld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4EA198-61EB-43FD-A78A-C79B4C6F3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6384"/>
            <a:ext cx="9144000" cy="182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871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Postmortem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1410771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06D3F-4E84-4D19-9DFE-6831F107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Cost of Cyberwarfare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9999-AFFC-493B-A950-E457B309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9351"/>
            <a:ext cx="8229600" cy="4283096"/>
          </a:xfrm>
        </p:spPr>
        <p:txBody>
          <a:bodyPr/>
          <a:lstStyle/>
          <a:p>
            <a:r>
              <a:rPr lang="en-US" sz="2000" dirty="0"/>
              <a:t>Ukrainian President Volodymyr Zelensky accused Russia of ‘</a:t>
            </a:r>
            <a:r>
              <a:rPr lang="en-US" sz="2000" dirty="0">
                <a:solidFill>
                  <a:srgbClr val="FF0000"/>
                </a:solidFill>
              </a:rPr>
              <a:t>energy terrorism</a:t>
            </a:r>
            <a:r>
              <a:rPr lang="en-US" sz="2000" dirty="0"/>
              <a:t>’ and said that about </a:t>
            </a:r>
            <a:r>
              <a:rPr lang="en-US" sz="2000" dirty="0">
                <a:solidFill>
                  <a:srgbClr val="FF0000"/>
                </a:solidFill>
              </a:rPr>
              <a:t>4.5 million Ukrainian consumers </a:t>
            </a:r>
            <a:r>
              <a:rPr lang="en-US" sz="2000" dirty="0"/>
              <a:t>were temporarily disconnected from the power supply.</a:t>
            </a:r>
          </a:p>
          <a:p>
            <a:r>
              <a:rPr lang="en-US" sz="2000" dirty="0"/>
              <a:t>Also referred to the </a:t>
            </a:r>
            <a:r>
              <a:rPr lang="en-US" sz="2000" dirty="0">
                <a:solidFill>
                  <a:srgbClr val="FF0000"/>
                </a:solidFill>
              </a:rPr>
              <a:t>water shortages.</a:t>
            </a:r>
          </a:p>
          <a:p>
            <a:r>
              <a:rPr lang="en-US" sz="2000" dirty="0"/>
              <a:t>includes a hack, which the White House blamed on the Kremlin, that </a:t>
            </a:r>
            <a:r>
              <a:rPr lang="en-US" sz="2000" dirty="0">
                <a:solidFill>
                  <a:schemeClr val="tx2"/>
                </a:solidFill>
              </a:rPr>
              <a:t>disrupted satellite internet communications </a:t>
            </a:r>
            <a:r>
              <a:rPr lang="en-US" sz="2000" dirty="0"/>
              <a:t>in Ukraine on the eve of Russia’s invasion.</a:t>
            </a:r>
          </a:p>
          <a:p>
            <a:r>
              <a:rPr lang="en-US" sz="2000" dirty="0"/>
              <a:t>In 2017, </a:t>
            </a:r>
            <a:r>
              <a:rPr lang="en-US" sz="2000" dirty="0" err="1"/>
              <a:t>NotPetya</a:t>
            </a:r>
            <a:r>
              <a:rPr lang="en-US" sz="2000" dirty="0"/>
              <a:t> wiped computer systems at companies </a:t>
            </a:r>
            <a:r>
              <a:rPr lang="en-US" sz="2000" dirty="0">
                <a:solidFill>
                  <a:schemeClr val="tx2"/>
                </a:solidFill>
              </a:rPr>
              <a:t>across Ukraine before spreading around the world</a:t>
            </a:r>
            <a:r>
              <a:rPr lang="en-US" sz="2000" dirty="0"/>
              <a:t>; The incident cost the </a:t>
            </a:r>
            <a:r>
              <a:rPr lang="en-US" sz="2000" dirty="0">
                <a:solidFill>
                  <a:schemeClr val="tx2"/>
                </a:solidFill>
              </a:rPr>
              <a:t>global economy billions of dollars </a:t>
            </a:r>
            <a:r>
              <a:rPr lang="en-US" sz="2000" dirty="0"/>
              <a:t>by disrupting shipping giant Maersk and other multinational firms.</a:t>
            </a:r>
          </a:p>
          <a:p>
            <a:r>
              <a:rPr lang="en-US" sz="2000" dirty="0"/>
              <a:t>Groups are currently working on some high-complexity attacks that </a:t>
            </a:r>
            <a:r>
              <a:rPr lang="en-US" sz="2000" dirty="0">
                <a:solidFill>
                  <a:schemeClr val="tx2"/>
                </a:solidFill>
              </a:rPr>
              <a:t>we will observe later.</a:t>
            </a:r>
            <a:endParaRPr lang="en-US" sz="2000" dirty="0"/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7C03C-26A4-445E-A1E8-792A306BA1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74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52645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A67E1-70C9-4506-8D26-23DF9802A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for users &amp;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4AB4A-80ED-464B-90EF-EB11E3B7E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92D050"/>
                </a:solidFill>
              </a:rPr>
              <a:t>Know what your critical assets are </a:t>
            </a:r>
            <a:r>
              <a:rPr lang="en-US" sz="1400" dirty="0"/>
              <a:t>and what software is running on them.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92D050"/>
                </a:solidFill>
              </a:rPr>
              <a:t>Keep your software up to date</a:t>
            </a:r>
            <a:r>
              <a:rPr lang="en-US" sz="1400" dirty="0"/>
              <a:t>. Prioritize patching critical and high vulnerabilities that allow remote code execution.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92D050"/>
                </a:solidFill>
              </a:rPr>
              <a:t>Enforce Multifactor Authentication (MFA) </a:t>
            </a:r>
            <a:r>
              <a:rPr lang="en-US" sz="1400" dirty="0"/>
              <a:t>to the greatest extent possible.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Require </a:t>
            </a:r>
            <a:r>
              <a:rPr lang="en-US" sz="1400" dirty="0">
                <a:solidFill>
                  <a:srgbClr val="92D050"/>
                </a:solidFill>
              </a:rPr>
              <a:t>the use of a password manager </a:t>
            </a:r>
            <a:r>
              <a:rPr lang="en-US" sz="1400" dirty="0"/>
              <a:t>to generate strong and unique passwords for each separate account.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92D050"/>
                </a:solidFill>
              </a:rPr>
              <a:t>Backup all the essential files </a:t>
            </a:r>
            <a:r>
              <a:rPr lang="en-US" sz="1400" dirty="0"/>
              <a:t>on the cloud and external drives and regularly maintain them.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92D050"/>
                </a:solidFill>
              </a:rPr>
              <a:t>Train your employees</a:t>
            </a:r>
            <a:r>
              <a:rPr lang="en-US" sz="1400" dirty="0"/>
              <a:t> to recognize phishing emails, suspicious websites, infected links or other abnormalities to prevent successful compromise of email accounts.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5A7A0-BE51-41F9-86FC-F3FB1D6F78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75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175797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4216-705D-426F-A6A0-71A26B604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915" y="107157"/>
            <a:ext cx="4400271" cy="506015"/>
          </a:xfrm>
        </p:spPr>
        <p:txBody>
          <a:bodyPr/>
          <a:lstStyle/>
          <a:p>
            <a:r>
              <a:rPr lang="en-US" dirty="0"/>
              <a:t>Sample Hashes (SHA256)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508DA-71C3-4DAE-9DAD-265E3F97C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" y="107157"/>
            <a:ext cx="3036880" cy="4813768"/>
          </a:xfrm>
        </p:spPr>
        <p:txBody>
          <a:bodyPr/>
          <a:lstStyle/>
          <a:p>
            <a:pPr marL="0" indent="0">
              <a:buNone/>
            </a:pP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AcidRain: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9b4dfaca873961174ba935fddaf696145afe7bbf5734509f95feb54f3584fd9a</a:t>
            </a:r>
            <a:endParaRPr lang="en-US" sz="700" b="1" i="0" dirty="0">
              <a:solidFill>
                <a:srgbClr val="242424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Azov Ransomware: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b102ed1018de0b7faea37ca86f27ba3025c0c70f28417ac3e9ef09d32617f801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650f0d694c0928d88aeeed649cf629fc8a7bec604563bca716b1688227e0cc7e</a:t>
            </a: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CaddyWiper: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a294620543334a721a2ae8eaaf9680a0786f4b9a216d75b55cfd28f39e9430ea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7f76e7a9e784b90463a67ad40b1acf68c6e706fe489f82058ae608dbc203f832</a:t>
            </a: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CryWiper: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bdf8b53d73ca1ed1b649b32a61608b2cf952397ef3d5fc2e6e9f41ad98c40110</a:t>
            </a: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DesertBlade: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a196c6b8ffcb97ffb276d04f354696e2391311db3841ae16c8c9f56f36a38e92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dcbbae5a1c61dbbbb7dcd6dc5dd1eb1169f5329958d38b58c3fd9384081c9b78</a:t>
            </a: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dnWipe: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610ec163e7b34abd5587616db8dac7e34b1aef68d0260510854d6b3912fb0008</a:t>
            </a: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DoubleZero: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3b2e708eaa4744c76a633391cf2c983f4a098b46436525619e5ea44e105355fe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30b3cbe8817ed75d8221059e4be35d5624bd6b5dc921d4991a7adc4c3eb5de4a</a:t>
            </a:r>
          </a:p>
          <a:p>
            <a:pPr marL="0" indent="0">
              <a:buNone/>
            </a:pPr>
            <a:endParaRPr lang="en-US" sz="700" dirty="0">
              <a:solidFill>
                <a:srgbClr val="242424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HermeticWiper: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5a300f72e221a228e3a36a043bef878b570529a7abc15559513ea07ae280bb48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2d29f9ca1d9089ba0399661bb34ba2fd8aba117f04678cd71856d5894aa7150b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a259e9b0acf375a8bef8dbc27a8a1996ee02a56889cba07ef58c49185ab033ec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1bc44eef75779e3ca1eefb8ff5a64807dbc942b1e4a2672d77b9f6928d292591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2c10b2ec0b995b88c27d141d6f7b14d6b8177c52818687e4ff8e6ecf53adf5bf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3c557727953a8f6b4788984464fb77741b821991acbf5e746aebdd02615b1767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0385eeab00e946a302b24a91dea4187c1210597b8e17cd9e2230450f5ece21da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06086c1da4590dcc7f1e10a6be3431e1166286a9e7761f2de9de79d7fda9c397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b6f2e008967c5527337448d768f2332d14b92de22a1279fd4d91000bb3d4a0fd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fd7eacc2f87aceac865b0aa97a50503d44b799f27737e009f91f3c281233c17d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b01e0c6ac0b8bcde145ab7b68cf246deea9402fa7ea3aede7105f7051fe240c1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e5f3ef69a534260e899a36cec459440dc572388defd8f1d98760d31c700f42d5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23ef301ddba39bb00f0819d2061c9c14d17dc30f780a945920a51bc3ba0198a4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2c7732da3dcfc82f60f063f2ec9fa09f9d38d5cfbe80c850ded44de43bdb666d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8c614cf476f871274aa06153224e8f7354bf5e23e6853358591bf35a381fb75b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96b77284744f8761c4f2558388e0aee2140618b484ff53fa8b222b340d2a9c84</a:t>
            </a:r>
          </a:p>
          <a:p>
            <a:pPr marL="0" indent="0">
              <a:buNone/>
            </a:pPr>
            <a:endParaRPr lang="en-US" sz="700" b="0" i="0" dirty="0">
              <a:solidFill>
                <a:srgbClr val="242424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4B23D-FCEA-48B7-AEFC-E2DE9D651A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76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B83E2-D406-4EE5-8F43-78F6625DF044}"/>
              </a:ext>
            </a:extLst>
          </p:cNvPr>
          <p:cNvSpPr txBox="1"/>
          <p:nvPr/>
        </p:nvSpPr>
        <p:spPr>
          <a:xfrm>
            <a:off x="3060692" y="641011"/>
            <a:ext cx="303687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IsaacWiper: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13037b749aa4b1eda538fda26d6ac41c8f7b1d02d83f47b0d187dd645154e033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7bcd4ec18fc4a56db30e0aaebd44e2988f98f7b5d8c14f6689f650b4f11e16c0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abf9adf2c2c21c1e8bd69975dfccb5ca53060d8e1e7271a5e9ef3b56a7e54d9f</a:t>
            </a:r>
            <a:br>
              <a:rPr lang="en-US" sz="3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afe1f2768e57573757039a40ac40f3c7471bb084599613b3402b1e9958e0d27a</a:t>
            </a:r>
            <a:endParaRPr lang="en-US" sz="700" b="1" i="0" dirty="0">
              <a:solidFill>
                <a:srgbClr val="242424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PartyTicket Ransomware: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4dc13bb83a16d4ff9865a51b3e4d24112327c526c1392e14d56f20d6f4eaf382</a:t>
            </a:r>
          </a:p>
          <a:p>
            <a:pPr marL="0" indent="0" algn="l">
              <a:buNone/>
            </a:pP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 </a:t>
            </a:r>
          </a:p>
          <a:p>
            <a:pPr algn="l"/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Nominatus_ToxicBattery:</a:t>
            </a:r>
          </a:p>
          <a:p>
            <a:pPr algn="l"/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45e433d6fd0710d2905f21fda25c02fccab9eef43732384f0f0ea65ee464b936</a:t>
            </a:r>
            <a:endParaRPr lang="en-US" sz="700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Prestige Ransomware: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5dd1ca0d471dee41eb3ea0b6ea117810f228354fc3b7b47400a812573d40d91d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5fc44c7342b84f50f24758e39c8848b2f0991e8817ef5465844f5f2ff6085a57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6cff0bbd62efe99f381e5cc0c4182b0fb7a9a34e4be9ce68ee6b0d0ea3eee39c</a:t>
            </a: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algn="l"/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RansomBoggs: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78dcf144e82e947c20f152a8a57376b43e7aac3fee4bf1d18d22d4c14b25e56f</a:t>
            </a:r>
          </a:p>
          <a:p>
            <a:pPr algn="l"/>
            <a:r>
              <a:rPr lang="en-US" sz="700" dirty="0">
                <a:solidFill>
                  <a:srgbClr val="242424"/>
                </a:solidFill>
                <a:latin typeface="-apple-system"/>
              </a:rPr>
              <a:t>a</a:t>
            </a: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490d03e780a6b664da65e20afa7845c6f79af60b6a496ff113bf9e9034e77d0</a:t>
            </a: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algn="l"/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RU_Ransom: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107da216ad99b7c0171745fe7f826e51b27b1812d435b55c3ddb801e23137d8f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1f36898228197ee30c7b0ec0e48e804caa6edec33e3a91eeaf7aa2c5bbb9c6e0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610ec163e7b34abd5587616db8dac7e34b1aef68d0260510854d6b3912fb0008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696b6b9f43e53387f7cef14c5da9b6c02b6bf4095849885d36479f8996e7e473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8f2ea18ed82085574888a03547a020b7009e05ae0ecbf4e9e0b8fe8502059aae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979f9d1e019d9172af73428a1b3cbdff8aec8fdbe0f67cba48971a36f5001da9</a:t>
            </a:r>
          </a:p>
          <a:p>
            <a:pPr algn="l"/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  </a:t>
            </a:r>
          </a:p>
          <a:p>
            <a:pPr algn="l"/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Somnia Ransomware: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100c5e4d5b7e468f1f16b22c05b2ff1cfaa02eafa07447c7d83e2983e42647f0   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ac5e68c15f5094cc6efb8d25e1b2eb13d1b38b104f31e1c76ce472537d715e08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156965227cbeeb0e387cb83adb93ccb3225f598136a43f7f60974591c12fafcf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e449c28e658bafb7e32c89b07ddee36cadeddfc77f17dd1be801b134a6857aa9</a:t>
            </a:r>
          </a:p>
          <a:p>
            <a:pPr algn="l"/>
            <a:endParaRPr lang="en-US" sz="700" dirty="0">
              <a:solidFill>
                <a:srgbClr val="242424"/>
              </a:solidFill>
              <a:latin typeface="-apple-system"/>
            </a:endParaRPr>
          </a:p>
          <a:p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WhisperGate: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a196c6b8ffcb97ffb276d04f354696e2391311db3841ae16c8c9f56f36a38e92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44ffe353e01d6b894dc7ebe686791aa87fc9c7fd88535acc274f61c2cf74f5b8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dcbbae5a1c61dbbbb7dcd6dc5dd1eb1169f5329958d38b58c3fd9384081c9b78</a:t>
            </a:r>
          </a:p>
          <a:p>
            <a:pPr algn="l"/>
            <a:endParaRPr lang="en-US" sz="700" b="0" i="0" dirty="0">
              <a:solidFill>
                <a:srgbClr val="242424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31BC7F-A594-69B9-96D7-4F332781BC19}"/>
              </a:ext>
            </a:extLst>
          </p:cNvPr>
          <p:cNvSpPr txBox="1"/>
          <p:nvPr/>
        </p:nvSpPr>
        <p:spPr>
          <a:xfrm>
            <a:off x="6097571" y="1771531"/>
            <a:ext cx="303687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r>
              <a:rPr lang="en-US" sz="700" b="1" dirty="0">
                <a:solidFill>
                  <a:srgbClr val="242424"/>
                </a:solidFill>
                <a:latin typeface="-apple-system"/>
              </a:rPr>
              <a:t>Industroyer2</a:t>
            </a: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:</a:t>
            </a:r>
            <a:endParaRPr lang="en-US" sz="700" b="0" i="0" dirty="0">
              <a:solidFill>
                <a:srgbClr val="242424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d69665f56ddef7ad4e71971f06432e59f1510a7194386e5f0e8926aea7b88e00</a:t>
            </a: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AwfulShred: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bcdf0bd8142a4828c61e775686c9892d89893ed0f5093bdc70bde3e48d04ab99</a:t>
            </a: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algn="l"/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OrcShred: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NONE</a:t>
            </a: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algn="l"/>
            <a:endParaRPr lang="en-US" sz="700" dirty="0">
              <a:solidFill>
                <a:srgbClr val="242424"/>
              </a:solidFill>
              <a:latin typeface="-apple-system"/>
            </a:endParaRPr>
          </a:p>
          <a:p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SoloShred: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NONE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endParaRPr lang="en-US" sz="700" b="0" i="0" dirty="0">
              <a:solidFill>
                <a:srgbClr val="242424"/>
              </a:solidFill>
              <a:effectLst/>
              <a:latin typeface="-apple-system"/>
            </a:endParaRPr>
          </a:p>
          <a:p>
            <a:pPr algn="l"/>
            <a:endParaRPr lang="en-US" sz="700" b="0" i="0" dirty="0">
              <a:solidFill>
                <a:srgbClr val="242424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218172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2B25-0BC7-4042-AC6B-4912E144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9362C-9568-40A3-BCF8-017D15EC7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56060"/>
            <a:ext cx="8229600" cy="4196951"/>
          </a:xfrm>
        </p:spPr>
        <p:txBody>
          <a:bodyPr/>
          <a:lstStyle/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https://arstechnica.com/information-technology/2022/12/never-before-seen-malware-is-nuking-data-in-russias-courts-and-mayors-offices/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https://avertium.com/blog/hermeticwizard-hermeticransom-isaacwiper-target-ukraine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https://bitdefender.com/blog/hotforsecurity/russian-courts-attacked-by-crywiper-malware-that-poses-as-ransomware/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https://bleepingcomputer.com/news/security/ukraine-says-russian-hacktivists-use-new-somnia-ransomware/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https://blog.checkpoint.com/2022/12/12/from-disruption-to-destruction-azov-ransomware-presents-a-new-shift-towards-destructive-wipers/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https://blog.ollien.com/posts/reverse-mersenne-twister/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https://blogs.vmware.com/security/2022/04/ruransom-a-retaliatory-wiper.html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https://cert.gov.ua/article/2724253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https://cert.gov.ua/article/38088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https://cert.gov.ua/article/39518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https://cisa.gov/uscert/ncas/analysis-reports/ar22-115b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https://crowdstrike.com/blog/how-to-decrypt-the-partyticket-ransomware-targeting-ukraine/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https://crowdstrike.com/blog/technical-analysis-of-whispergate-malware/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https://crowdstrike.com/blog/the-anatomy-of-wiper-malware-part-1/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https://crowdstrike.com/blog/the-anatomy-of-wiper-malware-part-2/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https://crowdstrike.com/blog/the-anatomy-of-wiper-malware-part-3/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https://crowdstrike.com/blog/the-anatomy-of-wiper-malware-part-4/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https://csis.org/analysis/cyber-war-and-ukraine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https://cyberconflicts.cyberpeaceinstitute.org/threats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https://cyberconflicts.cyberpeaceinstitute.org/threats/attack-details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https://cyberpeaceinstitute.org/ukraine-timeline-of-cyberattacks/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https://cyfirma.com/outofband/prestige-ransomware-analysis/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https://esentire.com/blog/esentire-threat-intelligence-malware-analysis-caddywiper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https://europarl.europa.eu/RegData/etudes/BRIE/2022/733549/EPRS_BRI(2022)733549_EN.pdf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https://fortinet.com/blog/threat-research/the-increasing-wiper-malware-threat</a:t>
            </a:r>
          </a:p>
          <a:p>
            <a:pPr algn="just">
              <a:buFont typeface="+mj-lt"/>
              <a:buAutoNum type="arabicPeriod"/>
            </a:pPr>
            <a:r>
              <a:rPr lang="en-US" sz="800" dirty="0"/>
              <a:t>https://github.com/eset/malware-ioc/tree/master/ua_wipers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https://github.com/python/cpython/blob/main/Modules/_randommodule.c#L25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https://i.blackhat.com/USA-22/Wednesday/US-22-Cherepanov-Industroyer2-Sandworms-Cyberwarfare-Targets-Ukraines-Power-Grid-Again.pdf</a:t>
            </a:r>
          </a:p>
          <a:p>
            <a:pPr algn="just">
              <a:buFont typeface="+mj-lt"/>
              <a:buAutoNum type="arabicPeriod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/>
            </a:pPr>
            <a:endParaRPr lang="en-US" sz="900" dirty="0">
              <a:effectLst/>
            </a:endParaRP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926BD-D277-4EE7-8D7D-6E469FED8C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77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384676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2B25-0BC7-4042-AC6B-4912E144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9362C-9568-40A3-BCF8-017D15EC7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56060"/>
            <a:ext cx="8229600" cy="4196951"/>
          </a:xfrm>
        </p:spPr>
        <p:txBody>
          <a:bodyPr/>
          <a:lstStyle/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https://iisf.ie/wiper-malware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https://inquest.net/blog/2022/04/07/ukraine-cyberwar-overview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https://learn.microsoft.com/en-us/windows-hardware/drivers/ddi/ntddstor/ni-ntddstor-ioctl_storage_get_device_number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https://learn.microsoft.com/en-us/windows-hardware/drivers/ddi/wdm/ns-wdm-_device_object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https://learn.microsoft.com/en-us/windows-hardware/drivers/kernel/specifying-device-types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https://learn.microsoft.com/en-us/windows/win32/api/fileapi/nf-fileapi-getdiskfreespaceexw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https://learn.microsoft.com/en-us/windows/win32/api/ioapiset/nf-ioapiset-deviceiocontrol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https://learn.microsoft.com/en-us/windows/win32/api/winioctl/ni-winioctl-fsctl_lock_volume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https://learn.microsoft.com/en-us/windows/win32/api/winioctl/ni-winioctl-ioctl_disk_get_drive_geometry_ex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https://learn.microsoft.com/en-us/windows/win32/api/winuser/nf-winuser-exitwindowsex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https://microsoft.com/en-us/security/blog/2022/10/14/new-prestige-ransomware-impacts-organizations-in-ukraine-and-poland/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https://msrc-blog.microsoft.com/2022/02/28/analysis-resources-cyber-threat-activity-ukraine/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https://politico.com/news/2022/12/07/estonia-ukraine-cybersecurity-russian-hackers-00072925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https://query.prod.cms.rt.microsoft.com/cms/api/am/binary/RE4Vwwd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https://research.checkpoint.com/2022/pulling-the-curtains-on-azov-ransomware-not-a-skidsware-but-polymorphic-wiper/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https://sentinelone.com/labs/acidrain-a-modem-wiper-rains-down-on-europe/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https://sentinelone.com/labs/hermetic-wiper-ukraine-under-attack/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https://splunk.com/en_us/blog/security/threat-update-doublezero-destructor.html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https://techtarget.com/searchsecurity/news/252528410/Check-Point-classifies-Azov-as-wiper-not-ransomware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https://trellix.com/en-us/about/newsroom/stories/research/wipermania-an-all-you-can-wipe-buffet.html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https://trendmicro.com/en_us/research/22/c/cyberattacks-are-prominent-in-the-russia-ukraine-conflict.html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https://trendmicro.com/en_us/research/22/c/new-ruransom-wiper-targets-russia.html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https://trustwave.com/en-us/resources/blogs/spiderlabs-blog/overview-of-the-cyber-weapons-used-in-the-ukraine-russia-war/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https://twitter.com/struppigel/status/1501473254787198977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https://unit42.paloaltonetworks.com/doublezero-net-wiper/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https://welivesecurity.com/2022/02/24/hermeticwiper-new-data-wiping-malware-hits-ukraine/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https://welivesecurity.com/2022/03/01/isaacwiper-hermeticwizard-wiper-worm-targeting-ukraine/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https://welivesecurity.com/2022/04/12/industroyer2-industroyer-reloaded/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https://zscaler.com/blogs/security-research/technical-analysis-partyticket-ransomware</a:t>
            </a:r>
          </a:p>
          <a:p>
            <a:pPr algn="just">
              <a:buFont typeface="+mj-lt"/>
              <a:buAutoNum type="arabicPeriod" startAt="29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 startAt="29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 startAt="29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 startAt="29"/>
            </a:pPr>
            <a:endParaRPr lang="en-US" sz="900" dirty="0">
              <a:effectLst/>
            </a:endParaRP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926BD-D277-4EE7-8D7D-6E469FED8C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78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70854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C9EE85-FB91-3844-82F0-985CBAC5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706" y="4169191"/>
            <a:ext cx="9182851" cy="9743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35D71-EDCC-7145-B95C-6D6BEB16EA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51863" y="-30163"/>
            <a:ext cx="592137" cy="274638"/>
          </a:xfrm>
        </p:spPr>
        <p:txBody>
          <a:bodyPr/>
          <a:lstStyle/>
          <a:p>
            <a:pPr>
              <a:defRPr/>
            </a:pPr>
            <a:fld id="{3DBEFFC9-7588-9E46-A8CC-C2BF237A9622}" type="slidenum">
              <a:rPr lang="en-US" altLang="en-US" smtClean="0"/>
              <a:pPr>
                <a:defRPr/>
              </a:pPr>
              <a:t>79</a:t>
            </a:fld>
            <a:endParaRPr lang="en-US" altLang="en-US" dirty="0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D5824817-8970-4015-BED8-ECB3F01CADF0}"/>
              </a:ext>
            </a:extLst>
          </p:cNvPr>
          <p:cNvSpPr txBox="1">
            <a:spLocks/>
          </p:cNvSpPr>
          <p:nvPr/>
        </p:nvSpPr>
        <p:spPr bwMode="auto">
          <a:xfrm>
            <a:off x="-19426" y="2084595"/>
            <a:ext cx="9182851" cy="974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189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189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377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566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754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dirty="0"/>
              <a:t>Open for 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2877DE-A9B2-437C-A965-77AD680DE52D}"/>
              </a:ext>
            </a:extLst>
          </p:cNvPr>
          <p:cNvSpPr txBox="1"/>
          <p:nvPr/>
        </p:nvSpPr>
        <p:spPr>
          <a:xfrm>
            <a:off x="128985" y="3170369"/>
            <a:ext cx="3509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Ashu.Sharma@watchguard.com</a:t>
            </a:r>
            <a:endParaRPr lang="en-US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Ryan.Estes@watchguard.com</a:t>
            </a:r>
          </a:p>
        </p:txBody>
      </p:sp>
    </p:spTree>
    <p:extLst>
      <p:ext uri="{BB962C8B-B14F-4D97-AF65-F5344CB8AC3E}">
        <p14:creationId xmlns:p14="http://schemas.microsoft.com/office/powerpoint/2010/main" val="3672382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933A-AE99-4576-A3F2-841E11B0E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New Battlefield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6646-EF83-4F77-B356-81354B4C7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50" y="711995"/>
            <a:ext cx="8229600" cy="383137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5284C-39D5-4681-949A-217F10D7D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730558-E23D-4285-B557-5C1BDAB4D1F9}"/>
              </a:ext>
            </a:extLst>
          </p:cNvPr>
          <p:cNvSpPr txBox="1"/>
          <p:nvPr/>
        </p:nvSpPr>
        <p:spPr>
          <a:xfrm>
            <a:off x="2388781" y="4680057"/>
            <a:ext cx="6561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arenR"/>
            </a:pPr>
            <a:r>
              <a:rPr lang="en-US" sz="800" dirty="0"/>
              <a:t>#https//www.imperva.com/learn/application-security/cyber-warfare/#~text=Cyber%20warfare%20is%20usually%20defined,and%20even%20loss%20of%20life.</a:t>
            </a:r>
          </a:p>
        </p:txBody>
      </p:sp>
      <p:pic>
        <p:nvPicPr>
          <p:cNvPr id="5122" name="Picture 2" descr="Inside the Russian cyber war on Ukraine that never was - Task &amp; Purpose">
            <a:extLst>
              <a:ext uri="{FF2B5EF4-FFF2-40B4-BE49-F238E27FC236}">
                <a16:creationId xmlns:a16="http://schemas.microsoft.com/office/drawing/2014/main" id="{D196F0F8-2B08-4D3B-9229-3014C3C8B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192" y="788232"/>
            <a:ext cx="6675808" cy="375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re Is No Cyber 'Shock and Awe': Plausible Threats in the Ukrainian  Conflict - War on the Rocks">
            <a:extLst>
              <a:ext uri="{FF2B5EF4-FFF2-40B4-BE49-F238E27FC236}">
                <a16:creationId xmlns:a16="http://schemas.microsoft.com/office/drawing/2014/main" id="{DF4F59C7-2211-45C8-A199-E0C7CBDAB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2509554"/>
            <a:ext cx="3449781" cy="220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US must prepare for proliferation of cyber warfare">
            <a:extLst>
              <a:ext uri="{FF2B5EF4-FFF2-40B4-BE49-F238E27FC236}">
                <a16:creationId xmlns:a16="http://schemas.microsoft.com/office/drawing/2014/main" id="{579C5707-4DA3-4567-83A7-0BF82A4B0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7" y="71199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100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933A-AE99-4576-A3F2-841E11B0E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Early Attacks in the Conflict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6646-EF83-4F77-B356-81354B4C7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50" y="711995"/>
            <a:ext cx="8229600" cy="383137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5284C-39D5-4681-949A-217F10D7D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06849F-AE34-4B32-A96C-D1D04A27F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750094"/>
            <a:ext cx="8388350" cy="39419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778D0A-0FE3-4A05-A247-99250852C5FC}"/>
              </a:ext>
            </a:extLst>
          </p:cNvPr>
          <p:cNvSpPr txBox="1"/>
          <p:nvPr/>
        </p:nvSpPr>
        <p:spPr>
          <a:xfrm>
            <a:off x="2388781" y="4680057"/>
            <a:ext cx="65612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arenR"/>
            </a:pPr>
            <a:r>
              <a:rPr lang="en-US" sz="800" dirty="0"/>
              <a:t>https//query.prod.cms.rt.microsoft.com/cms/api/am/binary/RE4Vwwd</a:t>
            </a:r>
          </a:p>
        </p:txBody>
      </p:sp>
    </p:spTree>
    <p:extLst>
      <p:ext uri="{BB962C8B-B14F-4D97-AF65-F5344CB8AC3E}">
        <p14:creationId xmlns:p14="http://schemas.microsoft.com/office/powerpoint/2010/main" val="2603141505"/>
      </p:ext>
    </p:extLst>
  </p:cSld>
  <p:clrMapOvr>
    <a:masterClrMapping/>
  </p:clrMapOvr>
</p:sld>
</file>

<file path=ppt/theme/theme1.xml><?xml version="1.0" encoding="utf-8"?>
<a:theme xmlns:a="http://schemas.openxmlformats.org/drawingml/2006/main" name="WatchGuard_2016">
  <a:themeElements>
    <a:clrScheme name="WatchGuard Colors">
      <a:dk1>
        <a:srgbClr val="333333"/>
      </a:dk1>
      <a:lt1>
        <a:srgbClr val="FFFFFF"/>
      </a:lt1>
      <a:dk2>
        <a:srgbClr val="FF3333"/>
      </a:dk2>
      <a:lt2>
        <a:srgbClr val="FFFFFF"/>
      </a:lt2>
      <a:accent1>
        <a:srgbClr val="B32317"/>
      </a:accent1>
      <a:accent2>
        <a:srgbClr val="26BCD7"/>
      </a:accent2>
      <a:accent3>
        <a:srgbClr val="00467F"/>
      </a:accent3>
      <a:accent4>
        <a:srgbClr val="F89828"/>
      </a:accent4>
      <a:accent5>
        <a:srgbClr val="26BCD7"/>
      </a:accent5>
      <a:accent6>
        <a:srgbClr val="8DC641"/>
      </a:accent6>
      <a:hlink>
        <a:srgbClr val="FF3333"/>
      </a:hlink>
      <a:folHlink>
        <a:srgbClr val="33333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_WatchGuard_Template_010216_v3" id="{DA90B800-13A8-B24A-B32A-F082A441A350}" vid="{F7DFEEAE-2B24-1949-AD24-7F4924AC05D7}"/>
    </a:ext>
  </a:extLst>
</a:theme>
</file>

<file path=ppt/theme/theme2.xml><?xml version="1.0" encoding="utf-8"?>
<a:theme xmlns:a="http://schemas.openxmlformats.org/drawingml/2006/main" name="1_WatchGuard_2016">
  <a:themeElements>
    <a:clrScheme name="WatchGuard Colors">
      <a:dk1>
        <a:srgbClr val="333333"/>
      </a:dk1>
      <a:lt1>
        <a:srgbClr val="FFFFFF"/>
      </a:lt1>
      <a:dk2>
        <a:srgbClr val="FF3333"/>
      </a:dk2>
      <a:lt2>
        <a:srgbClr val="FFFFFF"/>
      </a:lt2>
      <a:accent1>
        <a:srgbClr val="B32317"/>
      </a:accent1>
      <a:accent2>
        <a:srgbClr val="26BCD7"/>
      </a:accent2>
      <a:accent3>
        <a:srgbClr val="00467F"/>
      </a:accent3>
      <a:accent4>
        <a:srgbClr val="F89828"/>
      </a:accent4>
      <a:accent5>
        <a:srgbClr val="26BCD7"/>
      </a:accent5>
      <a:accent6>
        <a:srgbClr val="8DC641"/>
      </a:accent6>
      <a:hlink>
        <a:srgbClr val="FF3333"/>
      </a:hlink>
      <a:folHlink>
        <a:srgbClr val="33333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_WatchGuard_Template_010216_v3" id="{DA90B800-13A8-B24A-B32A-F082A441A350}" vid="{F7DFEEAE-2B24-1949-AD24-7F4924AC05D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4005D9E3367841B8133DC16E2CA0C5" ma:contentTypeVersion="8" ma:contentTypeDescription="Create a new document." ma:contentTypeScope="" ma:versionID="09b02c7bb5c11e94011aae484563c38d">
  <xsd:schema xmlns:xsd="http://www.w3.org/2001/XMLSchema" xmlns:xs="http://www.w3.org/2001/XMLSchema" xmlns:p="http://schemas.microsoft.com/office/2006/metadata/properties" xmlns:ns2="2fc784a7-eac2-4729-8291-eda7c6e43d70" targetNamespace="http://schemas.microsoft.com/office/2006/metadata/properties" ma:root="true" ma:fieldsID="6c2ec72030b46cd7db5e4ea8f0b91378" ns2:_="">
    <xsd:import namespace="2fc784a7-eac2-4729-8291-eda7c6e43d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c784a7-eac2-4729-8291-eda7c6e43d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D5DA11A-3F94-4546-8574-85B8F70191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c784a7-eac2-4729-8291-eda7c6e43d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700A43-2957-4B4F-B9B2-614592CDFD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0DD382-103D-4FD4-A0D2-A5E0F038079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8898</TotalTime>
  <Words>3348</Words>
  <Application>Microsoft Office PowerPoint</Application>
  <PresentationFormat>On-screen Show (16:9)</PresentationFormat>
  <Paragraphs>683</Paragraphs>
  <Slides>79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90" baseType="lpstr">
      <vt:lpstr>-apple-system</vt:lpstr>
      <vt:lpstr>Arial</vt:lpstr>
      <vt:lpstr>Arial</vt:lpstr>
      <vt:lpstr>Calibri</vt:lpstr>
      <vt:lpstr>dinot</vt:lpstr>
      <vt:lpstr>PT Sans</vt:lpstr>
      <vt:lpstr>Tahoma</vt:lpstr>
      <vt:lpstr>ui-monospace</vt:lpstr>
      <vt:lpstr>Wingdings</vt:lpstr>
      <vt:lpstr>WatchGuard_2016</vt:lpstr>
      <vt:lpstr>1_WatchGuard_2016</vt:lpstr>
      <vt:lpstr>Cyberwarfare: Novel Wipers used in Ukraine 2022</vt:lpstr>
      <vt:lpstr>Agenda</vt:lpstr>
      <vt:lpstr>Introduction</vt:lpstr>
      <vt:lpstr>The Beginnings of Cyberwarfare</vt:lpstr>
      <vt:lpstr>The Beginnings of Cyberwarfare</vt:lpstr>
      <vt:lpstr>The Beginnings of Cyberwarfare</vt:lpstr>
      <vt:lpstr>Game of Exploits</vt:lpstr>
      <vt:lpstr>A New Battlefield</vt:lpstr>
      <vt:lpstr>Early Attacks in the Conflict</vt:lpstr>
      <vt:lpstr>Cyberwarfare Attack Types</vt:lpstr>
      <vt:lpstr>Threat Actors</vt:lpstr>
      <vt:lpstr>Threat Actors (Russia)</vt:lpstr>
      <vt:lpstr>Threat Actors (Ukraine)</vt:lpstr>
      <vt:lpstr>Threat Actors (CyberKnow)</vt:lpstr>
      <vt:lpstr>Reported Incidents by Month</vt:lpstr>
      <vt:lpstr>UA/RU Novel Wipers Timeline</vt:lpstr>
      <vt:lpstr>Timeline of Novel Wipers in Ukraine</vt:lpstr>
      <vt:lpstr>Timeline of Novel Wipers in Ukraine (cont.)</vt:lpstr>
      <vt:lpstr>Novel Wipers (Not so Honorable Mentions)</vt:lpstr>
      <vt:lpstr>Technical Analysis (ISSACWiper)</vt:lpstr>
      <vt:lpstr>ISAACWiper</vt:lpstr>
      <vt:lpstr>ISAACWiper Samples</vt:lpstr>
      <vt:lpstr>ISAACWiper Static Analysis</vt:lpstr>
      <vt:lpstr>ISAACWiper Static Analysis (Tools)</vt:lpstr>
      <vt:lpstr>ISAACWiper Static Analysis</vt:lpstr>
      <vt:lpstr>ISAACWiper Static Analysis (Libraries)</vt:lpstr>
      <vt:lpstr>ISAACWiper Static Analysis (Libraries)</vt:lpstr>
      <vt:lpstr>ISAACWiper Static Analysis (Strings)</vt:lpstr>
      <vt:lpstr>ISAACWiper Static Analysis (CAPA)</vt:lpstr>
      <vt:lpstr>Reversing ISAACWiper (_Start@4)</vt:lpstr>
      <vt:lpstr>Reversing ISAACWiper (Symbolic Constants)</vt:lpstr>
      <vt:lpstr>Reversing ISAACWiper (2500)</vt:lpstr>
      <vt:lpstr>Reversing ISAACWiper (4A80)</vt:lpstr>
      <vt:lpstr>Reversing ISAACWiper (2500 DBG Strings)</vt:lpstr>
      <vt:lpstr>Reversing ISAACWiper (2500 DBG Strings 2)</vt:lpstr>
      <vt:lpstr>Reversing ISAACWiper (log.txt)</vt:lpstr>
      <vt:lpstr>Reversing ISAACWiper (7240-74F0 Conditionals)</vt:lpstr>
      <vt:lpstr>Reversing ISAACWiper (7240)</vt:lpstr>
      <vt:lpstr>Reversing ISAACWiper (7240: DeviceIoControl)</vt:lpstr>
      <vt:lpstr>Reversing ISAACWiper (7240 cont.)</vt:lpstr>
      <vt:lpstr>Reversing ISAACWiper (74F0)</vt:lpstr>
      <vt:lpstr>ISAACWiper Wiping Operations (3310)</vt:lpstr>
      <vt:lpstr>ISAACWiper Wiping Operations (3310 cont.)</vt:lpstr>
      <vt:lpstr>ISAACWiper Wiping Operations (3310 cont.)</vt:lpstr>
      <vt:lpstr>ISAACWiper Wiping Operations (2500 cont.)</vt:lpstr>
      <vt:lpstr>ISAACWiper Wiping Operations (39F0)</vt:lpstr>
      <vt:lpstr>PowerPoint Presentation</vt:lpstr>
      <vt:lpstr>ISAACWiper Wiping Operations (3700)</vt:lpstr>
      <vt:lpstr>PowerPoint Presentation</vt:lpstr>
      <vt:lpstr>PowerPoint Presentation</vt:lpstr>
      <vt:lpstr>ISAACWiper Recap</vt:lpstr>
      <vt:lpstr>PowerPoint Presentation</vt:lpstr>
      <vt:lpstr>YARA Signature (ISAACWiper)</vt:lpstr>
      <vt:lpstr>Technical Analysis (Azov Ransomware)</vt:lpstr>
      <vt:lpstr>Found in wild</vt:lpstr>
      <vt:lpstr>Looking into it</vt:lpstr>
      <vt:lpstr>What it do?</vt:lpstr>
      <vt:lpstr>RansomWare Note</vt:lpstr>
      <vt:lpstr>What it do</vt:lpstr>
      <vt:lpstr>Technical Analysis: Highlights</vt:lpstr>
      <vt:lpstr>Driver(main function)</vt:lpstr>
      <vt:lpstr>Decrypt Shell code</vt:lpstr>
      <vt:lpstr>Python Script to decrypt Shell code</vt:lpstr>
      <vt:lpstr>Anti-Analysis Technique</vt:lpstr>
      <vt:lpstr>Obfuscation used</vt:lpstr>
      <vt:lpstr>Persistence and trigger</vt:lpstr>
      <vt:lpstr>Create Filter out files with extentions</vt:lpstr>
      <vt:lpstr>Creating Mutex</vt:lpstr>
      <vt:lpstr>Wiping Module</vt:lpstr>
      <vt:lpstr>Drop backdoor</vt:lpstr>
      <vt:lpstr>Yara Signature</vt:lpstr>
      <vt:lpstr>VirusTotal Query (Azov)</vt:lpstr>
      <vt:lpstr>Postmortem and Recommendations</vt:lpstr>
      <vt:lpstr>The Cost of Cyberwarfare</vt:lpstr>
      <vt:lpstr>Recommendations for users &amp; organizations</vt:lpstr>
      <vt:lpstr>Sample Hashes (SHA256)</vt:lpstr>
      <vt:lpstr>References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Authpoint Roadmap 2020</dc:title>
  <dc:creator>Alexandre Cagnoni</dc:creator>
  <cp:lastModifiedBy>Ryan Estes</cp:lastModifiedBy>
  <cp:revision>307</cp:revision>
  <dcterms:created xsi:type="dcterms:W3CDTF">2020-03-11T15:31:22Z</dcterms:created>
  <dcterms:modified xsi:type="dcterms:W3CDTF">2023-01-09T20:53:11Z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0x0101004B4005D9E3367841B8133DC16E2CA0C5</vt:lpwstr>
  </property>
</Properties>
</file>